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9"/>
  </p:notesMasterIdLst>
  <p:sldIdLst>
    <p:sldId id="256" r:id="rId2"/>
    <p:sldId id="287" r:id="rId3"/>
    <p:sldId id="280" r:id="rId4"/>
    <p:sldId id="258" r:id="rId5"/>
    <p:sldId id="259" r:id="rId6"/>
    <p:sldId id="260" r:id="rId7"/>
    <p:sldId id="294" r:id="rId8"/>
    <p:sldId id="295" r:id="rId9"/>
    <p:sldId id="262" r:id="rId10"/>
    <p:sldId id="264" r:id="rId11"/>
    <p:sldId id="283" r:id="rId12"/>
    <p:sldId id="265" r:id="rId13"/>
    <p:sldId id="281" r:id="rId14"/>
    <p:sldId id="266" r:id="rId15"/>
    <p:sldId id="282" r:id="rId16"/>
    <p:sldId id="293" r:id="rId17"/>
    <p:sldId id="288" r:id="rId18"/>
    <p:sldId id="274" r:id="rId19"/>
    <p:sldId id="296" r:id="rId20"/>
    <p:sldId id="275" r:id="rId21"/>
    <p:sldId id="276" r:id="rId22"/>
    <p:sldId id="289" r:id="rId23"/>
    <p:sldId id="284" r:id="rId24"/>
    <p:sldId id="285" r:id="rId25"/>
    <p:sldId id="291" r:id="rId26"/>
    <p:sldId id="290" r:id="rId27"/>
    <p:sldId id="292" r:id="rId28"/>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
      <p:font typeface="Cambria Math" panose="02040503050406030204" pitchFamily="18" charset="0"/>
      <p:regular r:id="rId34"/>
    </p:embeddedFont>
    <p:embeddedFont>
      <p:font typeface="Sorts Mill Goudy" panose="020B0604020202020204" charset="0"/>
      <p:regular r:id="rId35"/>
      <p: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7" roundtripDataSignature="AMtx7mimmzr7G1914qzprOsimp78fowid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kiesel" initials="sk" lastIdx="1" clrIdx="0">
    <p:extLst>
      <p:ext uri="{19B8F6BF-5375-455C-9EA6-DF929625EA0E}">
        <p15:presenceInfo xmlns:p15="http://schemas.microsoft.com/office/powerpoint/2012/main" userId="7153185f35f0b52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775" autoAdjust="0"/>
  </p:normalViewPr>
  <p:slideViewPr>
    <p:cSldViewPr snapToGrid="0">
      <p:cViewPr varScale="1">
        <p:scale>
          <a:sx n="68" d="100"/>
          <a:sy n="68" d="100"/>
        </p:scale>
        <p:origin x="1882" y="6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customschemas.google.com/relationships/presentationmetadata" Target="meta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if Amlani" userId="3a1dd36556f74657" providerId="LiveId" clId="{E344235D-CB10-444D-B97A-56A6DD8BFDED}"/>
    <pc:docChg chg="custSel modSld">
      <pc:chgData name="Sharif Amlani" userId="3a1dd36556f74657" providerId="LiveId" clId="{E344235D-CB10-444D-B97A-56A6DD8BFDED}" dt="2022-07-26T02:38:44.159" v="6" actId="478"/>
      <pc:docMkLst>
        <pc:docMk/>
      </pc:docMkLst>
      <pc:sldChg chg="delSp mod delAnim">
        <pc:chgData name="Sharif Amlani" userId="3a1dd36556f74657" providerId="LiveId" clId="{E344235D-CB10-444D-B97A-56A6DD8BFDED}" dt="2022-07-26T02:38:36.561" v="4" actId="478"/>
        <pc:sldMkLst>
          <pc:docMk/>
          <pc:sldMk cId="0" sldId="266"/>
        </pc:sldMkLst>
        <pc:spChg chg="del">
          <ac:chgData name="Sharif Amlani" userId="3a1dd36556f74657" providerId="LiveId" clId="{E344235D-CB10-444D-B97A-56A6DD8BFDED}" dt="2022-07-26T02:38:35.332" v="3" actId="478"/>
          <ac:spMkLst>
            <pc:docMk/>
            <pc:sldMk cId="0" sldId="266"/>
            <ac:spMk id="7" creationId="{2F538A1F-DF27-46CE-B49E-19853C5DDE1B}"/>
          </ac:spMkLst>
        </pc:spChg>
        <pc:spChg chg="del">
          <ac:chgData name="Sharif Amlani" userId="3a1dd36556f74657" providerId="LiveId" clId="{E344235D-CB10-444D-B97A-56A6DD8BFDED}" dt="2022-07-26T02:38:36.561" v="4" actId="478"/>
          <ac:spMkLst>
            <pc:docMk/>
            <pc:sldMk cId="0" sldId="266"/>
            <ac:spMk id="8" creationId="{D7631AA7-2239-47CA-BC6D-7B4AB39EBCF9}"/>
          </ac:spMkLst>
        </pc:spChg>
      </pc:sldChg>
      <pc:sldChg chg="delSp mod delAnim">
        <pc:chgData name="Sharif Amlani" userId="3a1dd36556f74657" providerId="LiveId" clId="{E344235D-CB10-444D-B97A-56A6DD8BFDED}" dt="2022-07-26T02:38:22.592" v="0" actId="478"/>
        <pc:sldMkLst>
          <pc:docMk/>
          <pc:sldMk cId="2262566977" sldId="280"/>
        </pc:sldMkLst>
        <pc:spChg chg="del">
          <ac:chgData name="Sharif Amlani" userId="3a1dd36556f74657" providerId="LiveId" clId="{E344235D-CB10-444D-B97A-56A6DD8BFDED}" dt="2022-07-26T02:38:22.592" v="0" actId="478"/>
          <ac:spMkLst>
            <pc:docMk/>
            <pc:sldMk cId="2262566977" sldId="280"/>
            <ac:spMk id="9" creationId="{1A390376-7FC5-4FB4-AB30-0835F3FDEF4A}"/>
          </ac:spMkLst>
        </pc:spChg>
      </pc:sldChg>
      <pc:sldChg chg="delSp mod delAnim">
        <pc:chgData name="Sharif Amlani" userId="3a1dd36556f74657" providerId="LiveId" clId="{E344235D-CB10-444D-B97A-56A6DD8BFDED}" dt="2022-07-26T02:38:33.095" v="2" actId="478"/>
        <pc:sldMkLst>
          <pc:docMk/>
          <pc:sldMk cId="953412004" sldId="281"/>
        </pc:sldMkLst>
        <pc:spChg chg="del">
          <ac:chgData name="Sharif Amlani" userId="3a1dd36556f74657" providerId="LiveId" clId="{E344235D-CB10-444D-B97A-56A6DD8BFDED}" dt="2022-07-26T02:38:33.095" v="2" actId="478"/>
          <ac:spMkLst>
            <pc:docMk/>
            <pc:sldMk cId="953412004" sldId="281"/>
            <ac:spMk id="7" creationId="{28420BD3-B459-46CF-853F-AB909AD9690A}"/>
          </ac:spMkLst>
        </pc:spChg>
      </pc:sldChg>
      <pc:sldChg chg="delSp mod delAnim">
        <pc:chgData name="Sharif Amlani" userId="3a1dd36556f74657" providerId="LiveId" clId="{E344235D-CB10-444D-B97A-56A6DD8BFDED}" dt="2022-07-26T02:38:40.039" v="5" actId="478"/>
        <pc:sldMkLst>
          <pc:docMk/>
          <pc:sldMk cId="1035509284" sldId="282"/>
        </pc:sldMkLst>
        <pc:spChg chg="del">
          <ac:chgData name="Sharif Amlani" userId="3a1dd36556f74657" providerId="LiveId" clId="{E344235D-CB10-444D-B97A-56A6DD8BFDED}" dt="2022-07-26T02:38:40.039" v="5" actId="478"/>
          <ac:spMkLst>
            <pc:docMk/>
            <pc:sldMk cId="1035509284" sldId="282"/>
            <ac:spMk id="7" creationId="{67C4B36C-3744-4001-9C89-DDDD58903F15}"/>
          </ac:spMkLst>
        </pc:spChg>
      </pc:sldChg>
      <pc:sldChg chg="delSp mod delAnim">
        <pc:chgData name="Sharif Amlani" userId="3a1dd36556f74657" providerId="LiveId" clId="{E344235D-CB10-444D-B97A-56A6DD8BFDED}" dt="2022-07-26T02:38:29.632" v="1" actId="478"/>
        <pc:sldMkLst>
          <pc:docMk/>
          <pc:sldMk cId="1518170809" sldId="283"/>
        </pc:sldMkLst>
        <pc:spChg chg="del">
          <ac:chgData name="Sharif Amlani" userId="3a1dd36556f74657" providerId="LiveId" clId="{E344235D-CB10-444D-B97A-56A6DD8BFDED}" dt="2022-07-26T02:38:29.632" v="1" actId="478"/>
          <ac:spMkLst>
            <pc:docMk/>
            <pc:sldMk cId="1518170809" sldId="283"/>
            <ac:spMk id="7" creationId="{B7951C06-6DE9-45EC-A37A-F5246723F8AA}"/>
          </ac:spMkLst>
        </pc:spChg>
      </pc:sldChg>
      <pc:sldChg chg="delSp mod delAnim">
        <pc:chgData name="Sharif Amlani" userId="3a1dd36556f74657" providerId="LiveId" clId="{E344235D-CB10-444D-B97A-56A6DD8BFDED}" dt="2022-07-26T02:38:44.159" v="6" actId="478"/>
        <pc:sldMkLst>
          <pc:docMk/>
          <pc:sldMk cId="3579153082" sldId="288"/>
        </pc:sldMkLst>
        <pc:spChg chg="del">
          <ac:chgData name="Sharif Amlani" userId="3a1dd36556f74657" providerId="LiveId" clId="{E344235D-CB10-444D-B97A-56A6DD8BFDED}" dt="2022-07-26T02:38:44.159" v="6" actId="478"/>
          <ac:spMkLst>
            <pc:docMk/>
            <pc:sldMk cId="3579153082" sldId="288"/>
            <ac:spMk id="7" creationId="{57403E5A-6811-472A-920C-CDEB647E16D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extLst>
      <p:ext uri="{BB962C8B-B14F-4D97-AF65-F5344CB8AC3E}">
        <p14:creationId xmlns:p14="http://schemas.microsoft.com/office/powerpoint/2010/main" val="350136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0e8f74d47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d0e8f74d47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lvl="0" indent="0" algn="l" rtl="0">
              <a:spcBef>
                <a:spcPts val="0"/>
              </a:spcBef>
              <a:spcAft>
                <a:spcPts val="0"/>
              </a:spcAft>
              <a:buClr>
                <a:schemeClr val="dk1"/>
              </a:buClr>
              <a:buSzPts val="1200"/>
              <a:buFont typeface="Calibri"/>
              <a:buNone/>
            </a:pPr>
            <a:endParaRPr/>
          </a:p>
        </p:txBody>
      </p:sp>
      <p:sp>
        <p:nvSpPr>
          <p:cNvPr id="173" name="Google Shape;173;gd0e8f74d47_0_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extLst>
      <p:ext uri="{BB962C8B-B14F-4D97-AF65-F5344CB8AC3E}">
        <p14:creationId xmlns:p14="http://schemas.microsoft.com/office/powerpoint/2010/main" val="3743686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7" name="Google Shape;107;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5" name="Google Shape;11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cdb08b9cc8_0_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gcdb08b9cc8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gcdb08b9cc8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cdb08b9cc8_0_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gcdb08b9cc8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gcdb08b9cc8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2072029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cdb08b9cc8_0_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gcdb08b9cc8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gcdb08b9cc8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3538548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d0e8f74d47_0_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gd0e8f74d47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gd0e8f74d47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dirty="0"/>
              <a:t>Some suggest that artificially limiting a political name generator may impact the number or type of contacts a respondent reports. However, </a:t>
            </a:r>
            <a:r>
              <a:rPr lang="en-US" dirty="0" err="1"/>
              <a:t>Eveland</a:t>
            </a:r>
            <a:r>
              <a:rPr lang="en-US" dirty="0"/>
              <a:t> et al. (2018) suggest that doing so, “did not prohibit the majority of respondents from reporting as many alters as they were willing.” (p. 194). </a:t>
            </a:r>
            <a:endParaRPr dirty="0"/>
          </a:p>
        </p:txBody>
      </p:sp>
      <p:sp>
        <p:nvSpPr>
          <p:cNvPr id="156" name="Google Shape;15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0e8f74d47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d0e8f74d47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lvl="0" indent="0" algn="l" rtl="0">
              <a:spcBef>
                <a:spcPts val="0"/>
              </a:spcBef>
              <a:spcAft>
                <a:spcPts val="0"/>
              </a:spcAft>
              <a:buClr>
                <a:schemeClr val="dk1"/>
              </a:buClr>
              <a:buSzPts val="1200"/>
              <a:buFont typeface="Calibri"/>
              <a:buNone/>
            </a:pPr>
            <a:r>
              <a:rPr lang="en-US" dirty="0"/>
              <a:t>At the time of survey (July and August 2021), </a:t>
            </a:r>
            <a:r>
              <a:rPr lang="en-US" b="1" dirty="0"/>
              <a:t>63.8 (70.4) </a:t>
            </a:r>
            <a:r>
              <a:rPr lang="en-US" dirty="0"/>
              <a:t>percent of respondents in wave 1 (wave 2) report receiving a COVID-19 vaccine. Between wave 1 and 2, our sample reports a 6.6 percent increase in vaccinated Americans. </a:t>
            </a:r>
            <a:endParaRPr dirty="0"/>
          </a:p>
        </p:txBody>
      </p:sp>
      <p:sp>
        <p:nvSpPr>
          <p:cNvPr id="173" name="Google Shape;173;gd0e8f74d47_0_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2492713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cdb08b9cc8_0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cdb08b9cc8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cdb08b9cc8_0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0e8f74d47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d0e8f74d47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lvl="0" indent="0" algn="l" rtl="0">
              <a:spcBef>
                <a:spcPts val="0"/>
              </a:spcBef>
              <a:spcAft>
                <a:spcPts val="0"/>
              </a:spcAft>
              <a:buClr>
                <a:schemeClr val="dk1"/>
              </a:buClr>
              <a:buSzPts val="1200"/>
              <a:buFont typeface="Calibri"/>
              <a:buNone/>
            </a:pPr>
            <a:endParaRPr/>
          </a:p>
        </p:txBody>
      </p:sp>
      <p:sp>
        <p:nvSpPr>
          <p:cNvPr id="173" name="Google Shape;173;gd0e8f74d47_0_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4152057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0e8f74d47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d0e8f74d47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lvl="0" indent="0" algn="l" rtl="0">
              <a:spcBef>
                <a:spcPts val="0"/>
              </a:spcBef>
              <a:spcAft>
                <a:spcPts val="0"/>
              </a:spcAft>
              <a:buClr>
                <a:schemeClr val="dk1"/>
              </a:buClr>
              <a:buSzPts val="1200"/>
              <a:buFont typeface="Calibri"/>
              <a:buNone/>
            </a:pPr>
            <a:endParaRPr/>
          </a:p>
        </p:txBody>
      </p:sp>
      <p:sp>
        <p:nvSpPr>
          <p:cNvPr id="173" name="Google Shape;173;gd0e8f74d47_0_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0e8f74d47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mc:AlternateContent xmlns:mc="http://schemas.openxmlformats.org/markup-compatibility/2006" xmlns:a14="http://schemas.microsoft.com/office/drawing/2010/main">
        <mc:Choice Requires="a14">
          <p:sp>
            <p:nvSpPr>
              <p:cNvPr id="172" name="Google Shape;172;gd0e8f74d47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14:m>
                  <m:oMathPara xmlns:m="http://schemas.openxmlformats.org/officeDocument/2006/math">
                    <m:oMathParaPr>
                      <m:jc m:val="centerGroup"/>
                    </m:oMathParaPr>
                    <m:oMath xmlns:m="http://schemas.openxmlformats.org/officeDocument/2006/math">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𝑃</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𝑅𝑒𝑠𝑝𝑜𝑛𝑑𝑒𝑛𝑡</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𝑅𝑒𝑐𝑒𝑖𝑣𝑒𝑑</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𝑎</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𝐶𝑂𝑉𝐼𝐷</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𝑉𝑎𝑐𝑐𝑖𝑛𝑒</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𝛼</m:t>
                      </m:r>
                      <m:r>
                        <a:rPr lang="en-US" sz="1800" i="1"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𝛽</m:t>
                          </m:r>
                        </m:e>
                        <m:sub>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d>
                        <m:dPr>
                          <m:ctrlP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𝑁𝑢𝑚𝑏𝑒𝑟</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𝑜𝑓</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𝑉𝑎𝑐𝑐𝑖𝑛𝑎𝑡𝑒𝑑</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𝐷𝑖𝑠𝑐𝑢𝑠𝑠𝑎𝑛𝑡𝑠</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𝑖𝑛</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𝑅𝑒𝑠𝑝𝑜𝑛𝑑𝑒𝑛𝑡</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𝑠</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𝑆𝑜𝑐𝑖𝑎𝑙</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𝑁𝑒𝑡𝑤𝑜𝑟𝑘</m:t>
                          </m:r>
                        </m:e>
                      </m:d>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sSub>
                            <m:sSubPr>
                              <m:ctrlP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𝛽</m:t>
                              </m:r>
                            </m:e>
                            <m:sub>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𝑖</m:t>
                              </m:r>
                            </m:sub>
                          </m:sSub>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𝑋</m:t>
                          </m:r>
                        </m:e>
                        <m:sub>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𝑖</m:t>
                          </m:r>
                        </m:sub>
                      </m:sSub>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𝜎</m:t>
                          </m:r>
                        </m:e>
                        <m:sub>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𝑐</m:t>
                          </m:r>
                        </m:sub>
                      </m:sSub>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en-US" sz="18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𝜀</m:t>
                      </m:r>
                    </m:oMath>
                  </m:oMathPara>
                </a14:m>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7620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7620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additive term, Number of Vaccinated Discussants in Respondent's Social Network, represents our key independent variable. The variable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X_i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represents our model’s control variables. We control for the average vaccine support in the respondent’s social network, network sophistication, network size, demographic information about the respondent: education level, age, gender, and ethnicity.   We also control for political variables, such as their three-point party identification and their political ideology. We control for geography by including county fixed effects to control for fixed observed and unobserved heterogeneity across counties. Lastly, we include a wave fixed effect variable to control for fixed observed and unobserved heterogeneity between survey times.</a:t>
                </a:r>
              </a:p>
              <a:p>
                <a:pPr marL="7620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7620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 interact respondents’ three-point party identification with the number of vaccinated discussants in respondents’ social network.  We control for ideology on a 7-point scale, respondents’ education, household income, age, gender, ethnicity, wave fixed effects and county fixed effects. We report the results of the fixed effects model</a:t>
                </a:r>
              </a:p>
            </p:txBody>
          </p:sp>
        </mc:Choice>
        <mc:Fallback xmlns="">
          <p:sp>
            <p:nvSpPr>
              <p:cNvPr id="172" name="Google Shape;172;gd0e8f74d47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800" i="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a:t>𝑃(𝑅𝑒𝑠𝑝𝑜𝑛𝑑𝑒𝑛𝑡 𝑅𝑒𝑐𝑒𝑖𝑣𝑒𝑑 𝑎 𝐶𝑂𝑉𝐼𝐷 𝑉𝑎𝑐𝑐𝑖𝑛𝑒)= 𝛼+𝛽_1 </a:t>
                </a:r>
                <a:r>
                  <a:rPr lang="en-US" sz="1800" i="0">
                    <a:solidFill>
                      <a:srgbClr val="000000"/>
                    </a:solidFill>
                    <a:effectLst/>
                    <a:latin typeface="Cambria Math" panose="02040503050406030204" pitchFamily="18" charset="0"/>
                    <a:cs typeface="Times New Roman" panose="02020603050405020304" pitchFamily="18" charset="0"/>
                  </a:rPr>
                  <a:t>(</a:t>
                </a:r>
                <a:r>
                  <a:rPr lang="en-US" sz="1800" i="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a:t>𝑁𝑢𝑚𝑏𝑒𝑟 𝑜𝑓 𝑉𝑎𝑐𝑐𝑖𝑛𝑎𝑡𝑒𝑑 𝐷𝑖𝑠𝑐𝑢𝑠𝑠𝑎𝑛𝑡𝑠 𝑖𝑛 𝑅𝑒𝑠𝑝𝑜𝑛𝑑𝑒𝑛𝑡′𝑠 𝑆𝑜𝑐𝑖𝑎𝑙 𝑁𝑒𝑡𝑤𝑜𝑟𝑘)+ </a:t>
                </a:r>
                <a:r>
                  <a:rPr lang="en-US" sz="1800" i="0">
                    <a:solidFill>
                      <a:srgbClr val="000000"/>
                    </a:solidFill>
                    <a:effectLst/>
                    <a:latin typeface="Cambria Math" panose="02040503050406030204" pitchFamily="18" charset="0"/>
                    <a:cs typeface="Times New Roman" panose="02020603050405020304" pitchFamily="18" charset="0"/>
                  </a:rPr>
                  <a:t>〖</a:t>
                </a:r>
                <a:r>
                  <a:rPr lang="en-US" sz="1800" i="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a:t>𝛽_𝑖 (𝑋〗_𝑖)+𝜎_𝑐+ 𝜀</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7620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7620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additive term, Number of Vaccinated Discussants in Respondent's Social Network, represents our key independent variable. The variable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X_i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represents our model’s control variables. We control for the average vaccine support in the respondent’s social network, network sophistication, network size, demographic information about the respondent: education level, age, gender, and ethnicity.   We also control for political variables, such as their three-point party identification and their political ideology. We control for geography by including county fixed effects to control for fixed observed and unobserved heterogeneity across counties. Lastly, we include a wave fixed effect variable to control for fixed observed and unobserved heterogeneity between survey times.</a:t>
                </a:r>
              </a:p>
              <a:p>
                <a:pPr marL="7620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7620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 interact respondents’ three-point party identification with the number of vaccinated discussants in respondents’ social network.  We control for ideology on a 7-point scale, respondents’ education, household income, age, gender, ethnicity, wave fixed effects and county fixed effects. We report the results of the fixed effects model</a:t>
                </a:r>
              </a:p>
            </p:txBody>
          </p:sp>
        </mc:Fallback>
      </mc:AlternateContent>
      <p:sp>
        <p:nvSpPr>
          <p:cNvPr id="173" name="Google Shape;173;gd0e8f74d47_0_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3102720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cdb08b9cc8_0_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gcdb08b9cc8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Normative social pressure (Christakis &amp; Fowler, 2008)</a:t>
            </a:r>
          </a:p>
          <a:p>
            <a:pPr marL="0" lvl="0" indent="0" algn="l" rtl="0">
              <a:spcBef>
                <a:spcPts val="0"/>
              </a:spcBef>
              <a:spcAft>
                <a:spcPts val="0"/>
              </a:spcAft>
              <a:buNone/>
            </a:pPr>
            <a:endParaRPr dirty="0"/>
          </a:p>
        </p:txBody>
      </p:sp>
      <p:sp>
        <p:nvSpPr>
          <p:cNvPr id="124" name="Google Shape;124;gcdb08b9cc8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4037005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0e8f74d47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d0e8f74d47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lvl="0" indent="0" algn="l" rtl="0">
              <a:spcBef>
                <a:spcPts val="0"/>
              </a:spcBef>
              <a:spcAft>
                <a:spcPts val="0"/>
              </a:spcAft>
              <a:buClr>
                <a:schemeClr val="dk1"/>
              </a:buClr>
              <a:buSzPts val="1200"/>
              <a:buFont typeface="Calibri"/>
              <a:buNone/>
            </a:pPr>
            <a:r>
              <a:rPr lang="en-US" dirty="0"/>
              <a:t>discussants’ vaccination status is associated with increasing vaccination rates, irrespective of party affiliation when partisan have one or two vaccinated discussants. When Republicans and Independents have three vaccinated discussants, the boost they receive makes them just as likely to be vaccinated as Democrats. Together, these finding suggest that the social pressure respondents face may encourage or dissuade vaccination.</a:t>
            </a:r>
            <a:endParaRPr dirty="0"/>
          </a:p>
        </p:txBody>
      </p:sp>
      <p:sp>
        <p:nvSpPr>
          <p:cNvPr id="173" name="Google Shape;173;gd0e8f74d47_0_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32705946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554204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0e8f74d47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d0e8f74d47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lvl="0" indent="0" algn="l" rtl="0">
              <a:spcBef>
                <a:spcPts val="0"/>
              </a:spcBef>
              <a:spcAft>
                <a:spcPts val="0"/>
              </a:spcAft>
              <a:buClr>
                <a:schemeClr val="dk1"/>
              </a:buClr>
              <a:buSzPts val="1200"/>
              <a:buFont typeface="Calibri"/>
              <a:buNone/>
            </a:pPr>
            <a:r>
              <a:rPr lang="en-US" dirty="0"/>
              <a:t>We interact respondents’ three-point party identification with the number of vaccinated discussants in respondents’ social network.  We control for ideology on a 7-point scale, respondents’ education, household income, age, gender, ethnicity, wave fixed effects and county fixed effects. We report the results of the fixed effects model</a:t>
            </a:r>
            <a:endParaRPr dirty="0"/>
          </a:p>
        </p:txBody>
      </p:sp>
      <p:sp>
        <p:nvSpPr>
          <p:cNvPr id="173" name="Google Shape;173;gd0e8f74d47_0_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2018709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0e8f74d47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d0e8f74d47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lvl="0" indent="0" algn="l" rtl="0">
              <a:spcBef>
                <a:spcPts val="0"/>
              </a:spcBef>
              <a:spcAft>
                <a:spcPts val="0"/>
              </a:spcAft>
              <a:buClr>
                <a:schemeClr val="dk1"/>
              </a:buClr>
              <a:buSzPts val="1200"/>
              <a:buFont typeface="Calibri"/>
              <a:buNone/>
            </a:pPr>
            <a:endParaRPr/>
          </a:p>
        </p:txBody>
      </p:sp>
      <p:sp>
        <p:nvSpPr>
          <p:cNvPr id="173" name="Google Shape;173;gd0e8f74d47_0_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2628468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0e8f74d47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d0e8f74d47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lvl="0" indent="0" algn="l" rtl="0">
              <a:spcBef>
                <a:spcPts val="0"/>
              </a:spcBef>
              <a:spcAft>
                <a:spcPts val="0"/>
              </a:spcAft>
              <a:buClr>
                <a:schemeClr val="dk1"/>
              </a:buClr>
              <a:buSzPts val="1200"/>
              <a:buFont typeface="Calibri"/>
              <a:buNone/>
            </a:pPr>
            <a:endParaRPr/>
          </a:p>
        </p:txBody>
      </p:sp>
      <p:sp>
        <p:nvSpPr>
          <p:cNvPr id="173" name="Google Shape;173;gd0e8f74d47_0_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24860927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0e8f74d47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d0e8f74d47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lvl="0" indent="0" algn="l" rtl="0">
              <a:spcBef>
                <a:spcPts val="0"/>
              </a:spcBef>
              <a:spcAft>
                <a:spcPts val="0"/>
              </a:spcAft>
              <a:buClr>
                <a:schemeClr val="dk1"/>
              </a:buClr>
              <a:buSzPts val="1200"/>
              <a:buFont typeface="Calibri"/>
              <a:buNone/>
            </a:pPr>
            <a:endParaRPr/>
          </a:p>
        </p:txBody>
      </p:sp>
      <p:sp>
        <p:nvSpPr>
          <p:cNvPr id="173" name="Google Shape;173;gd0e8f74d47_0_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5319977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d0e8f74d47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d0e8f74d47_0_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76200" lvl="0" indent="0" algn="l" rtl="0">
              <a:spcBef>
                <a:spcPts val="0"/>
              </a:spcBef>
              <a:spcAft>
                <a:spcPts val="0"/>
              </a:spcAft>
              <a:buClr>
                <a:schemeClr val="dk1"/>
              </a:buClr>
              <a:buSzPts val="1200"/>
              <a:buFont typeface="Calibri"/>
              <a:buNone/>
            </a:pPr>
            <a:endParaRPr/>
          </a:p>
        </p:txBody>
      </p:sp>
      <p:sp>
        <p:nvSpPr>
          <p:cNvPr id="173" name="Google Shape;173;gd0e8f74d47_0_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25613825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dirty="0"/>
          </a:p>
          <a:p>
            <a:pPr marL="0" marR="0" lvl="0" indent="0" algn="l" rtl="0">
              <a:lnSpc>
                <a:spcPct val="100000"/>
              </a:lnSpc>
              <a:spcBef>
                <a:spcPts val="0"/>
              </a:spcBef>
              <a:spcAft>
                <a:spcPts val="0"/>
              </a:spcAft>
              <a:buNone/>
            </a:pPr>
            <a:endParaRPr dirty="0"/>
          </a:p>
        </p:txBody>
      </p:sp>
      <p:sp>
        <p:nvSpPr>
          <p:cNvPr id="156" name="Google Shape;15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4071258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0"/>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0"/>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1"/>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2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2"/>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2"/>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23"/>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3"/>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 name="Google Shape;37;p2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4"/>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4"/>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4"/>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4"/>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4"/>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7"/>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7"/>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7"/>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8"/>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28"/>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9"/>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0"/>
          <p:cNvSpPr txBox="1">
            <a:spLocks noGrp="1"/>
          </p:cNvSpPr>
          <p:nvPr>
            <p:ph type="title"/>
          </p:nvPr>
        </p:nvSpPr>
        <p:spPr>
          <a:xfrm rot="5400000">
            <a:off x="4623593" y="2285206"/>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0"/>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9"/>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rbutters@ucdavis.edu" TargetMode="External"/><Relationship Id="rId5" Type="http://schemas.openxmlformats.org/officeDocument/2006/relationships/hyperlink" Target="mailto:skiesel@ucdavis.edu" TargetMode="External"/><Relationship Id="rId4" Type="http://schemas.openxmlformats.org/officeDocument/2006/relationships/hyperlink" Target="mailto:samlani@ucdavis.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mailto:skiesel@ucdavis.edu" TargetMode="External"/><Relationship Id="rId4" Type="http://schemas.openxmlformats.org/officeDocument/2006/relationships/hyperlink" Target="mailto:samlani@ucdavis.edu"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8"/>
        <p:cNvGrpSpPr/>
        <p:nvPr/>
      </p:nvGrpSpPr>
      <p:grpSpPr>
        <a:xfrm>
          <a:off x="0" y="0"/>
          <a:ext cx="0" cy="0"/>
          <a:chOff x="0" y="0"/>
          <a:chExt cx="0" cy="0"/>
        </a:xfrm>
      </p:grpSpPr>
      <p:pic>
        <p:nvPicPr>
          <p:cNvPr id="3" name="Picture 2">
            <a:extLst>
              <a:ext uri="{FF2B5EF4-FFF2-40B4-BE49-F238E27FC236}">
                <a16:creationId xmlns:a16="http://schemas.microsoft.com/office/drawing/2014/main" id="{635F3EDA-19A4-4E56-89B3-5CBA34D7947C}"/>
              </a:ext>
            </a:extLst>
          </p:cNvPr>
          <p:cNvPicPr>
            <a:picLocks noChangeAspect="1"/>
          </p:cNvPicPr>
          <p:nvPr/>
        </p:nvPicPr>
        <p:blipFill rotWithShape="1">
          <a:blip r:embed="rId3">
            <a:alphaModFix amt="20000"/>
          </a:blip>
          <a:srcRect l="10381" r="2720"/>
          <a:stretch/>
        </p:blipFill>
        <p:spPr>
          <a:xfrm>
            <a:off x="0" y="0"/>
            <a:ext cx="9144000" cy="6858000"/>
          </a:xfrm>
          <a:prstGeom prst="rect">
            <a:avLst/>
          </a:prstGeom>
        </p:spPr>
      </p:pic>
      <p:sp>
        <p:nvSpPr>
          <p:cNvPr id="90" name="Google Shape;90;p1"/>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p>
            <a:pPr marL="0" lvl="0" indent="0" algn="ctr" rtl="0">
              <a:lnSpc>
                <a:spcPct val="115000"/>
              </a:lnSpc>
              <a:spcBef>
                <a:spcPts val="1200"/>
              </a:spcBef>
              <a:spcAft>
                <a:spcPts val="1200"/>
              </a:spcAft>
              <a:buClr>
                <a:schemeClr val="dk1"/>
              </a:buClr>
              <a:buSzPts val="1100"/>
              <a:buFont typeface="Arial"/>
              <a:buNone/>
            </a:pPr>
            <a:r>
              <a:rPr lang="en-US" sz="3100" b="1" dirty="0">
                <a:latin typeface="Sorts Mill Goudy"/>
                <a:ea typeface="Sorts Mill Goudy"/>
                <a:cs typeface="Sorts Mill Goudy"/>
                <a:sym typeface="Sorts Mill Goudy"/>
              </a:rPr>
              <a:t>Polarization In COVID-19 Vaccine Discussion Networks</a:t>
            </a:r>
            <a:endParaRPr sz="3100" dirty="0">
              <a:latin typeface="Sorts Mill Goudy"/>
              <a:ea typeface="Sorts Mill Goudy"/>
              <a:cs typeface="Sorts Mill Goudy"/>
              <a:sym typeface="Sorts Mill Goudy"/>
            </a:endParaRPr>
          </a:p>
        </p:txBody>
      </p:sp>
      <p:sp>
        <p:nvSpPr>
          <p:cNvPr id="91" name="Google Shape;91;p1"/>
          <p:cNvSpPr txBox="1">
            <a:spLocks noGrp="1"/>
          </p:cNvSpPr>
          <p:nvPr>
            <p:ph type="subTitle" idx="1"/>
          </p:nvPr>
        </p:nvSpPr>
        <p:spPr>
          <a:xfrm>
            <a:off x="1143000" y="3858130"/>
            <a:ext cx="6858000" cy="2999870"/>
          </a:xfrm>
          <a:prstGeom prst="rect">
            <a:avLst/>
          </a:prstGeom>
          <a:noFill/>
          <a:ln>
            <a:noFill/>
          </a:ln>
        </p:spPr>
        <p:txBody>
          <a:bodyPr spcFirstLastPara="1" wrap="square" lIns="91425" tIns="45700" rIns="91425" bIns="45700" anchor="t" anchorCtr="0">
            <a:normAutofit fontScale="62500" lnSpcReduction="20000"/>
          </a:bodyPr>
          <a:lstStyle/>
          <a:p>
            <a:pPr marL="0" lvl="0" indent="0" algn="ctr" rtl="0">
              <a:lnSpc>
                <a:spcPct val="90000"/>
              </a:lnSpc>
              <a:spcBef>
                <a:spcPts val="0"/>
              </a:spcBef>
              <a:spcAft>
                <a:spcPts val="0"/>
              </a:spcAft>
              <a:buClr>
                <a:schemeClr val="dk1"/>
              </a:buClr>
              <a:buSzPct val="61613"/>
              <a:buNone/>
            </a:pPr>
            <a:r>
              <a:rPr lang="en-US" sz="3895" dirty="0">
                <a:latin typeface="Sorts Mill Goudy"/>
                <a:ea typeface="Sorts Mill Goudy"/>
                <a:cs typeface="Sorts Mill Goudy"/>
                <a:sym typeface="Sorts Mill Goudy"/>
              </a:rPr>
              <a:t>Sharif Amlani and Spencer Kiesel</a:t>
            </a:r>
            <a:endParaRPr sz="3895" dirty="0"/>
          </a:p>
          <a:p>
            <a:pPr marL="0" lvl="0" indent="0" algn="ctr" rtl="0">
              <a:lnSpc>
                <a:spcPct val="90000"/>
              </a:lnSpc>
              <a:spcBef>
                <a:spcPts val="1000"/>
              </a:spcBef>
              <a:spcAft>
                <a:spcPts val="0"/>
              </a:spcAft>
              <a:buClr>
                <a:schemeClr val="dk1"/>
              </a:buClr>
              <a:buSzPct val="61613"/>
              <a:buNone/>
            </a:pPr>
            <a:r>
              <a:rPr lang="en-US" sz="3895" dirty="0">
                <a:latin typeface="Sorts Mill Goudy"/>
                <a:ea typeface="Sorts Mill Goudy"/>
                <a:cs typeface="Sorts Mill Goudy"/>
                <a:sym typeface="Sorts Mill Goudy"/>
              </a:rPr>
              <a:t>Ph.D. Candidates; UC Davis</a:t>
            </a:r>
          </a:p>
          <a:p>
            <a:pPr marL="0" lvl="0" indent="0" algn="ctr" rtl="0">
              <a:lnSpc>
                <a:spcPct val="90000"/>
              </a:lnSpc>
              <a:spcBef>
                <a:spcPts val="1000"/>
              </a:spcBef>
              <a:spcAft>
                <a:spcPts val="0"/>
              </a:spcAft>
              <a:buClr>
                <a:schemeClr val="dk1"/>
              </a:buClr>
              <a:buSzPct val="61613"/>
              <a:buNone/>
            </a:pPr>
            <a:r>
              <a:rPr lang="en-US" sz="3895" dirty="0">
                <a:latin typeface="Sorts Mill Goudy" panose="020B0604020202020204" charset="0"/>
              </a:rPr>
              <a:t>Ross Butters</a:t>
            </a:r>
          </a:p>
          <a:p>
            <a:pPr marL="0" lvl="0" indent="0" algn="ctr" rtl="0">
              <a:lnSpc>
                <a:spcPct val="90000"/>
              </a:lnSpc>
              <a:spcBef>
                <a:spcPts val="1000"/>
              </a:spcBef>
              <a:spcAft>
                <a:spcPts val="0"/>
              </a:spcAft>
              <a:buClr>
                <a:schemeClr val="dk1"/>
              </a:buClr>
              <a:buSzPct val="61613"/>
              <a:buNone/>
            </a:pPr>
            <a:r>
              <a:rPr lang="en-US" sz="3895" dirty="0">
                <a:latin typeface="Sorts Mill Goudy" panose="020B0604020202020204" charset="0"/>
              </a:rPr>
              <a:t>Adjunct Assistant Professor; University of California Center Sacramento</a:t>
            </a:r>
          </a:p>
          <a:p>
            <a:pPr marL="0" lvl="0" indent="0" algn="ctr" rtl="0">
              <a:lnSpc>
                <a:spcPct val="90000"/>
              </a:lnSpc>
              <a:spcBef>
                <a:spcPts val="1000"/>
              </a:spcBef>
              <a:spcAft>
                <a:spcPts val="0"/>
              </a:spcAft>
              <a:buClr>
                <a:schemeClr val="dk1"/>
              </a:buClr>
              <a:buSzPct val="61613"/>
              <a:buNone/>
            </a:pPr>
            <a:r>
              <a:rPr lang="en-US" sz="3895" dirty="0">
                <a:latin typeface="Sorts Mill Goudy" panose="020B0604020202020204" charset="0"/>
              </a:rPr>
              <a:t>Christopher Hare </a:t>
            </a:r>
          </a:p>
          <a:p>
            <a:pPr marL="0" indent="0">
              <a:buSzPct val="61613"/>
            </a:pPr>
            <a:r>
              <a:rPr lang="en-US" sz="3895" dirty="0">
                <a:latin typeface="Sorts Mill Goudy" panose="020B0604020202020204" charset="0"/>
              </a:rPr>
              <a:t>Assistant Professor; </a:t>
            </a:r>
            <a:r>
              <a:rPr lang="en-US" sz="3895" dirty="0">
                <a:latin typeface="Sorts Mill Goudy"/>
                <a:ea typeface="Sorts Mill Goudy"/>
                <a:cs typeface="Sorts Mill Goudy"/>
                <a:sym typeface="Sorts Mill Goudy"/>
              </a:rPr>
              <a:t>UC Davis</a:t>
            </a:r>
            <a:endParaRPr sz="3895" dirty="0">
              <a:latin typeface="Sorts Mill Goudy" panose="020B0604020202020204" charset="0"/>
            </a:endParaRPr>
          </a:p>
          <a:p>
            <a:pPr marL="0" lvl="0" indent="0" algn="ctr" rtl="0">
              <a:lnSpc>
                <a:spcPct val="90000"/>
              </a:lnSpc>
              <a:spcBef>
                <a:spcPts val="1000"/>
              </a:spcBef>
              <a:spcAft>
                <a:spcPts val="0"/>
              </a:spcAft>
              <a:buClr>
                <a:schemeClr val="dk1"/>
              </a:buClr>
              <a:buSzPct val="100000"/>
              <a:buNone/>
            </a:pPr>
            <a:r>
              <a:rPr lang="en-US" u="sng" dirty="0">
                <a:solidFill>
                  <a:schemeClr val="hlink"/>
                </a:solidFill>
                <a:latin typeface="Sorts Mill Goudy"/>
                <a:ea typeface="Sorts Mill Goudy"/>
                <a:cs typeface="Sorts Mill Goudy"/>
                <a:sym typeface="Sorts Mill Goudy"/>
                <a:hlinkClick r:id="rId4"/>
              </a:rPr>
              <a:t>samlani@ucdavis.edu</a:t>
            </a:r>
            <a:r>
              <a:rPr lang="en-US" dirty="0">
                <a:latin typeface="Sorts Mill Goudy"/>
                <a:ea typeface="Sorts Mill Goudy"/>
                <a:cs typeface="Sorts Mill Goudy"/>
                <a:sym typeface="Sorts Mill Goudy"/>
              </a:rPr>
              <a:t>; </a:t>
            </a:r>
            <a:r>
              <a:rPr lang="en-US" u="sng" dirty="0">
                <a:solidFill>
                  <a:schemeClr val="hlink"/>
                </a:solidFill>
                <a:latin typeface="Sorts Mill Goudy"/>
                <a:ea typeface="Sorts Mill Goudy"/>
                <a:cs typeface="Sorts Mill Goudy"/>
                <a:sym typeface="Sorts Mill Goudy"/>
                <a:hlinkClick r:id="rId5"/>
              </a:rPr>
              <a:t>skiesel@ucdavis.edu</a:t>
            </a:r>
            <a:r>
              <a:rPr lang="en-US" u="sng" dirty="0">
                <a:solidFill>
                  <a:schemeClr val="hlink"/>
                </a:solidFill>
                <a:latin typeface="Sorts Mill Goudy"/>
                <a:ea typeface="Sorts Mill Goudy"/>
                <a:cs typeface="Sorts Mill Goudy"/>
                <a:sym typeface="Sorts Mill Goudy"/>
              </a:rPr>
              <a:t>; </a:t>
            </a:r>
            <a:r>
              <a:rPr lang="en-US" u="sng" dirty="0">
                <a:solidFill>
                  <a:schemeClr val="hlink"/>
                </a:solidFill>
                <a:latin typeface="Sorts Mill Goudy"/>
                <a:ea typeface="Sorts Mill Goudy"/>
                <a:cs typeface="Sorts Mill Goudy"/>
                <a:sym typeface="Sorts Mill Goudy"/>
                <a:hlinkClick r:id="rId6"/>
              </a:rPr>
              <a:t>rbutters@ucdavis.edu</a:t>
            </a:r>
            <a:r>
              <a:rPr lang="en-US" u="sng" dirty="0">
                <a:solidFill>
                  <a:schemeClr val="hlink"/>
                </a:solidFill>
                <a:latin typeface="Sorts Mill Goudy"/>
                <a:ea typeface="Sorts Mill Goudy"/>
                <a:cs typeface="Sorts Mill Goudy"/>
                <a:sym typeface="Sorts Mill Goudy"/>
              </a:rPr>
              <a:t>; cdhare@ucdavis.edu </a:t>
            </a:r>
            <a:endParaRPr dirty="0">
              <a:latin typeface="Sorts Mill Goudy"/>
              <a:ea typeface="Sorts Mill Goudy"/>
              <a:cs typeface="Sorts Mill Goudy"/>
              <a:sym typeface="Sorts Mill Goudy"/>
            </a:endParaRPr>
          </a:p>
        </p:txBody>
      </p:sp>
      <p:cxnSp>
        <p:nvCxnSpPr>
          <p:cNvPr id="92" name="Google Shape;92;p1"/>
          <p:cNvCxnSpPr/>
          <p:nvPr/>
        </p:nvCxnSpPr>
        <p:spPr>
          <a:xfrm rot="10800000" flipH="1">
            <a:off x="2483735" y="3635230"/>
            <a:ext cx="4229581" cy="56"/>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2" name="Slide Number Placeholder 1">
            <a:extLst>
              <a:ext uri="{FF2B5EF4-FFF2-40B4-BE49-F238E27FC236}">
                <a16:creationId xmlns:a16="http://schemas.microsoft.com/office/drawing/2014/main" id="{FF8A84F3-FC8B-4538-8276-20D3D8F35CC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8" name="Google Shape;118;p6"/>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Vaccination in the US</a:t>
            </a:r>
            <a:endParaRPr sz="4000" dirty="0">
              <a:latin typeface="Sorts Mill Goudy"/>
              <a:ea typeface="Sorts Mill Goudy"/>
              <a:cs typeface="Sorts Mill Goudy"/>
              <a:sym typeface="Sorts Mill Goudy"/>
            </a:endParaRPr>
          </a:p>
        </p:txBody>
      </p:sp>
      <p:sp>
        <p:nvSpPr>
          <p:cNvPr id="119" name="Google Shape;119;p6"/>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p>
            <a:pPr marL="0" indent="0" algn="ctr">
              <a:spcBef>
                <a:spcPts val="0"/>
              </a:spcBef>
              <a:buSzPts val="2800"/>
              <a:buNone/>
            </a:pPr>
            <a:endParaRPr lang="en-US" dirty="0">
              <a:latin typeface="Sorts Mill Goudy"/>
              <a:ea typeface="Sorts Mill Goudy"/>
              <a:cs typeface="Sorts Mill Goudy"/>
              <a:sym typeface="Sorts Mill Goudy"/>
            </a:endParaRPr>
          </a:p>
          <a:p>
            <a:pPr marL="0" indent="0" algn="ctr">
              <a:spcBef>
                <a:spcPts val="0"/>
              </a:spcBef>
              <a:buSzPts val="2800"/>
              <a:buNone/>
            </a:pPr>
            <a:endParaRPr lang="en-US" dirty="0">
              <a:latin typeface="Sorts Mill Goudy"/>
              <a:ea typeface="Sorts Mill Goudy"/>
              <a:cs typeface="Sorts Mill Goudy"/>
              <a:sym typeface="Sorts Mill Goudy"/>
            </a:endParaRPr>
          </a:p>
          <a:p>
            <a:pPr marL="0" indent="0" algn="ctr">
              <a:spcBef>
                <a:spcPts val="0"/>
              </a:spcBef>
              <a:buSzPts val="2800"/>
              <a:buNone/>
            </a:pPr>
            <a:r>
              <a:rPr lang="en-US" dirty="0">
                <a:latin typeface="Sorts Mill Goudy"/>
                <a:ea typeface="Sorts Mill Goudy"/>
                <a:cs typeface="Sorts Mill Goudy"/>
                <a:sym typeface="Sorts Mill Goudy"/>
              </a:rPr>
              <a:t>Safe effective vaccines </a:t>
            </a:r>
          </a:p>
          <a:p>
            <a:pPr marL="0" indent="0" algn="ctr">
              <a:spcBef>
                <a:spcPts val="0"/>
              </a:spcBef>
              <a:buSzPts val="2800"/>
              <a:buNone/>
            </a:pPr>
            <a:endParaRPr lang="en-US" dirty="0">
              <a:latin typeface="Sorts Mill Goudy"/>
              <a:ea typeface="Sorts Mill Goudy"/>
              <a:cs typeface="Sorts Mill Goudy"/>
              <a:sym typeface="Sorts Mill Goudy"/>
            </a:endParaRPr>
          </a:p>
          <a:p>
            <a:pPr marL="0" indent="0" algn="ctr">
              <a:spcBef>
                <a:spcPts val="0"/>
              </a:spcBef>
              <a:buSzPts val="2800"/>
              <a:buNone/>
            </a:pPr>
            <a:endParaRPr lang="en-US" dirty="0">
              <a:latin typeface="Sorts Mill Goudy"/>
              <a:ea typeface="Sorts Mill Goudy"/>
              <a:cs typeface="Sorts Mill Goudy"/>
              <a:sym typeface="Sorts Mill Goudy"/>
            </a:endParaRPr>
          </a:p>
          <a:p>
            <a:pPr marL="0" indent="0" algn="ctr">
              <a:spcBef>
                <a:spcPts val="0"/>
              </a:spcBef>
              <a:buSzPts val="2800"/>
              <a:buNone/>
            </a:pPr>
            <a:r>
              <a:rPr lang="en-US" dirty="0">
                <a:latin typeface="Sorts Mill Goudy"/>
                <a:ea typeface="Sorts Mill Goudy"/>
                <a:cs typeface="Sorts Mill Goudy"/>
                <a:sym typeface="Sorts Mill Goudy"/>
              </a:rPr>
              <a:t>Virtually guarantee mild COVID</a:t>
            </a:r>
          </a:p>
          <a:p>
            <a:pPr marL="0" indent="0" algn="ctr">
              <a:spcBef>
                <a:spcPts val="0"/>
              </a:spcBef>
              <a:buSzPts val="2800"/>
              <a:buNone/>
            </a:pPr>
            <a:endParaRPr lang="en-US" dirty="0">
              <a:latin typeface="Sorts Mill Goudy"/>
              <a:ea typeface="Sorts Mill Goudy"/>
              <a:cs typeface="Sorts Mill Goudy"/>
              <a:sym typeface="Sorts Mill Goudy"/>
            </a:endParaRPr>
          </a:p>
          <a:p>
            <a:pPr marL="0" indent="0" algn="ctr">
              <a:spcBef>
                <a:spcPts val="0"/>
              </a:spcBef>
              <a:buSzPts val="2800"/>
              <a:buNone/>
            </a:pPr>
            <a:endParaRPr lang="en-US" dirty="0">
              <a:latin typeface="Sorts Mill Goudy"/>
              <a:ea typeface="Sorts Mill Goudy"/>
              <a:cs typeface="Sorts Mill Goudy"/>
              <a:sym typeface="Sorts Mill Goudy"/>
            </a:endParaRPr>
          </a:p>
          <a:p>
            <a:pPr marL="0" indent="0" algn="ctr">
              <a:spcBef>
                <a:spcPts val="0"/>
              </a:spcBef>
              <a:buSzPts val="2800"/>
              <a:buNone/>
            </a:pPr>
            <a:r>
              <a:rPr lang="en-US" dirty="0">
                <a:latin typeface="Sorts Mill Goudy"/>
                <a:ea typeface="Sorts Mill Goudy"/>
                <a:cs typeface="Sorts Mill Goudy"/>
                <a:sym typeface="Sorts Mill Goudy"/>
              </a:rPr>
              <a:t>Persistent hesitancy </a:t>
            </a:r>
          </a:p>
          <a:p>
            <a:pPr indent="-457200">
              <a:spcBef>
                <a:spcPts val="0"/>
              </a:spcBef>
              <a:buSzPts val="2800"/>
            </a:pPr>
            <a:endParaRPr dirty="0">
              <a:latin typeface="Sorts Mill Goudy"/>
              <a:ea typeface="Sorts Mill Goudy"/>
              <a:cs typeface="Sorts Mill Goudy"/>
              <a:sym typeface="Sorts Mill Goudy"/>
            </a:endParaRPr>
          </a:p>
        </p:txBody>
      </p:sp>
      <p:cxnSp>
        <p:nvCxnSpPr>
          <p:cNvPr id="120" name="Google Shape;120;p6"/>
          <p:cNvCxnSpPr/>
          <p:nvPr/>
        </p:nvCxnSpPr>
        <p:spPr>
          <a:xfrm>
            <a:off x="2667000" y="1491524"/>
            <a:ext cx="3810000" cy="1588"/>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2" name="Slide Number Placeholder 1">
            <a:extLst>
              <a:ext uri="{FF2B5EF4-FFF2-40B4-BE49-F238E27FC236}">
                <a16:creationId xmlns:a16="http://schemas.microsoft.com/office/drawing/2014/main" id="{6C234CA7-4FA6-40F2-B7D1-6E1BC362D4A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a:t>
            </a:fld>
            <a:endParaRPr lang="en-US"/>
          </a:p>
        </p:txBody>
      </p:sp>
    </p:spTree>
    <p:extLst>
      <p:ext uri="{BB962C8B-B14F-4D97-AF65-F5344CB8AC3E}">
        <p14:creationId xmlns:p14="http://schemas.microsoft.com/office/powerpoint/2010/main" val="944090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d0e8f74d47_0_82"/>
          <p:cNvSpPr txBox="1">
            <a:spLocks noGrp="1"/>
          </p:cNvSpPr>
          <p:nvPr>
            <p:ph type="title"/>
          </p:nvPr>
        </p:nvSpPr>
        <p:spPr>
          <a:xfrm>
            <a:off x="482600" y="24014"/>
            <a:ext cx="8178900" cy="113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Vaccinations in the US</a:t>
            </a:r>
            <a:endParaRPr sz="4000" dirty="0"/>
          </a:p>
        </p:txBody>
      </p:sp>
      <p:cxnSp>
        <p:nvCxnSpPr>
          <p:cNvPr id="176" name="Google Shape;176;gd0e8f74d47_0_82"/>
          <p:cNvCxnSpPr/>
          <p:nvPr/>
        </p:nvCxnSpPr>
        <p:spPr>
          <a:xfrm>
            <a:off x="2667000" y="1055575"/>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77" name="Google Shape;177;gd0e8f74d47_0_82"/>
          <p:cNvSpPr txBox="1"/>
          <p:nvPr/>
        </p:nvSpPr>
        <p:spPr>
          <a:xfrm>
            <a:off x="875086" y="1122837"/>
            <a:ext cx="7074900" cy="665526"/>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1200"/>
              </a:spcBef>
              <a:spcAft>
                <a:spcPts val="1200"/>
              </a:spcAft>
              <a:buSzPts val="1100"/>
              <a:buNone/>
            </a:pPr>
            <a:r>
              <a:rPr lang="en-US" sz="1500" dirty="0">
                <a:solidFill>
                  <a:schemeClr val="dk1"/>
                </a:solidFill>
                <a:latin typeface="Sorts Mill Goudy"/>
                <a:ea typeface="Sorts Mill Goudy"/>
                <a:cs typeface="Sorts Mill Goudy"/>
                <a:sym typeface="Sorts Mill Goudy"/>
              </a:rPr>
              <a:t>Figure 1: Distribution of Vaccination Rates Over Time in the United States </a:t>
            </a:r>
          </a:p>
        </p:txBody>
      </p:sp>
      <p:sp>
        <p:nvSpPr>
          <p:cNvPr id="178" name="Google Shape;178;gd0e8f74d47_0_82"/>
          <p:cNvSpPr txBox="1">
            <a:spLocks noGrp="1"/>
          </p:cNvSpPr>
          <p:nvPr>
            <p:ph type="body" idx="1"/>
          </p:nvPr>
        </p:nvSpPr>
        <p:spPr>
          <a:xfrm>
            <a:off x="482600" y="6130893"/>
            <a:ext cx="8178900" cy="6855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dirty="0">
                <a:latin typeface="Sorts Mill Goudy"/>
                <a:ea typeface="Sorts Mill Goudy"/>
                <a:cs typeface="Sorts Mill Goudy"/>
                <a:sym typeface="Sorts Mill Goudy"/>
              </a:rPr>
              <a:t>April to August collapse </a:t>
            </a:r>
            <a:endParaRPr dirty="0"/>
          </a:p>
        </p:txBody>
      </p:sp>
      <p:pic>
        <p:nvPicPr>
          <p:cNvPr id="2" name="Picture 1">
            <a:extLst>
              <a:ext uri="{FF2B5EF4-FFF2-40B4-BE49-F238E27FC236}">
                <a16:creationId xmlns:a16="http://schemas.microsoft.com/office/drawing/2014/main" id="{8FE82120-0FEB-40DD-9897-2E0BDEB6D618}"/>
              </a:ext>
            </a:extLst>
          </p:cNvPr>
          <p:cNvPicPr>
            <a:picLocks noChangeAspect="1"/>
          </p:cNvPicPr>
          <p:nvPr/>
        </p:nvPicPr>
        <p:blipFill>
          <a:blip r:embed="rId3"/>
          <a:stretch>
            <a:fillRect/>
          </a:stretch>
        </p:blipFill>
        <p:spPr>
          <a:xfrm>
            <a:off x="1599942" y="1772420"/>
            <a:ext cx="5944115" cy="3962743"/>
          </a:xfrm>
          <a:prstGeom prst="rect">
            <a:avLst/>
          </a:prstGeom>
        </p:spPr>
      </p:pic>
      <p:cxnSp>
        <p:nvCxnSpPr>
          <p:cNvPr id="4" name="Straight Connector 3">
            <a:extLst>
              <a:ext uri="{FF2B5EF4-FFF2-40B4-BE49-F238E27FC236}">
                <a16:creationId xmlns:a16="http://schemas.microsoft.com/office/drawing/2014/main" id="{B51F6971-F728-4300-BA06-95CCAD5180AC}"/>
              </a:ext>
            </a:extLst>
          </p:cNvPr>
          <p:cNvCxnSpPr>
            <a:cxnSpLocks/>
          </p:cNvCxnSpPr>
          <p:nvPr/>
        </p:nvCxnSpPr>
        <p:spPr>
          <a:xfrm>
            <a:off x="4163628" y="2130641"/>
            <a:ext cx="0" cy="3098307"/>
          </a:xfrm>
          <a:prstGeom prst="line">
            <a:avLst/>
          </a:prstGeom>
          <a:ln w="28575">
            <a:solidFill>
              <a:srgbClr val="C00000"/>
            </a:solidFill>
          </a:ln>
        </p:spPr>
        <p:style>
          <a:lnRef idx="1">
            <a:schemeClr val="accent2"/>
          </a:lnRef>
          <a:fillRef idx="0">
            <a:schemeClr val="accent2"/>
          </a:fillRef>
          <a:effectRef idx="0">
            <a:schemeClr val="accent2"/>
          </a:effectRef>
          <a:fontRef idx="minor">
            <a:schemeClr val="tx1"/>
          </a:fontRef>
        </p:style>
      </p:cxnSp>
      <p:cxnSp>
        <p:nvCxnSpPr>
          <p:cNvPr id="12" name="Straight Connector 11">
            <a:extLst>
              <a:ext uri="{FF2B5EF4-FFF2-40B4-BE49-F238E27FC236}">
                <a16:creationId xmlns:a16="http://schemas.microsoft.com/office/drawing/2014/main" id="{60611014-B6EF-4029-AECF-45493B167293}"/>
              </a:ext>
            </a:extLst>
          </p:cNvPr>
          <p:cNvCxnSpPr>
            <a:cxnSpLocks/>
          </p:cNvCxnSpPr>
          <p:nvPr/>
        </p:nvCxnSpPr>
        <p:spPr>
          <a:xfrm>
            <a:off x="5754211" y="2130641"/>
            <a:ext cx="0" cy="3098307"/>
          </a:xfrm>
          <a:prstGeom prst="line">
            <a:avLst/>
          </a:prstGeom>
          <a:ln w="28575">
            <a:solidFill>
              <a:srgbClr val="C00000"/>
            </a:solidFill>
          </a:ln>
        </p:spPr>
        <p:style>
          <a:lnRef idx="1">
            <a:schemeClr val="accent2"/>
          </a:lnRef>
          <a:fillRef idx="0">
            <a:schemeClr val="accent2"/>
          </a:fillRef>
          <a:effectRef idx="0">
            <a:schemeClr val="accent2"/>
          </a:effectRef>
          <a:fontRef idx="minor">
            <a:schemeClr val="tx1"/>
          </a:fontRef>
        </p:style>
      </p:cxnSp>
      <p:sp>
        <p:nvSpPr>
          <p:cNvPr id="3" name="Slide Number Placeholder 2">
            <a:extLst>
              <a:ext uri="{FF2B5EF4-FFF2-40B4-BE49-F238E27FC236}">
                <a16:creationId xmlns:a16="http://schemas.microsoft.com/office/drawing/2014/main" id="{1987BC46-4B57-427C-82AD-CB6DC478F35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226256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Question</a:t>
            </a:r>
            <a:endParaRPr sz="4800" dirty="0">
              <a:latin typeface="Sorts Mill Goudy"/>
              <a:ea typeface="Sorts Mill Goudy"/>
              <a:cs typeface="Sorts Mill Goudy"/>
              <a:sym typeface="Sorts Mill Goudy"/>
            </a:endParaRPr>
          </a:p>
        </p:txBody>
      </p:sp>
      <p:sp>
        <p:nvSpPr>
          <p:cNvPr id="110" name="Google Shape;110;p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endParaRPr dirty="0">
              <a:latin typeface="Sorts Mill Goudy"/>
              <a:ea typeface="Sorts Mill Goudy"/>
              <a:cs typeface="Sorts Mill Goudy"/>
              <a:sym typeface="Sorts Mill Goudy"/>
            </a:endParaRPr>
          </a:p>
          <a:p>
            <a:pPr marL="0" lvl="0" indent="0" algn="ctr" rtl="0">
              <a:lnSpc>
                <a:spcPct val="90000"/>
              </a:lnSpc>
              <a:spcBef>
                <a:spcPts val="1000"/>
              </a:spcBef>
              <a:spcAft>
                <a:spcPts val="0"/>
              </a:spcAft>
              <a:buClr>
                <a:schemeClr val="dk1"/>
              </a:buClr>
              <a:buSzPts val="2800"/>
              <a:buNone/>
            </a:pPr>
            <a:r>
              <a:rPr lang="en-US" dirty="0">
                <a:latin typeface="Sorts Mill Goudy"/>
                <a:ea typeface="Sorts Mill Goudy"/>
                <a:cs typeface="Sorts Mill Goudy"/>
                <a:sym typeface="Sorts Mill Goudy"/>
              </a:rPr>
              <a:t> </a:t>
            </a:r>
            <a:endParaRPr dirty="0">
              <a:latin typeface="Sorts Mill Goudy"/>
              <a:ea typeface="Sorts Mill Goudy"/>
              <a:cs typeface="Sorts Mill Goudy"/>
              <a:sym typeface="Sorts Mill Goudy"/>
            </a:endParaRPr>
          </a:p>
          <a:p>
            <a:pPr marL="0" lvl="0" indent="0" algn="ctr">
              <a:buSzPts val="2800"/>
              <a:buNone/>
            </a:pPr>
            <a:r>
              <a:rPr lang="en-US" sz="3100" dirty="0">
                <a:latin typeface="Sorts Mill Goudy"/>
                <a:ea typeface="Sorts Mill Goudy"/>
                <a:cs typeface="Sorts Mill Goudy"/>
                <a:sym typeface="Sorts Mill Goudy"/>
              </a:rPr>
              <a:t>Do the vaccination status and attitudes in an individual’s core social network inhibit or motivate their decision to receive a COIVD-19 vaccine?</a:t>
            </a:r>
            <a:endParaRPr dirty="0">
              <a:latin typeface="Sorts Mill Goudy"/>
              <a:ea typeface="Sorts Mill Goudy"/>
              <a:cs typeface="Sorts Mill Goudy"/>
              <a:sym typeface="Sorts Mill Goudy"/>
            </a:endParaRPr>
          </a:p>
          <a:p>
            <a:pPr marL="0" lvl="0" indent="0" algn="ctr" rtl="0">
              <a:lnSpc>
                <a:spcPct val="90000"/>
              </a:lnSpc>
              <a:spcBef>
                <a:spcPts val="1000"/>
              </a:spcBef>
              <a:spcAft>
                <a:spcPts val="0"/>
              </a:spcAft>
              <a:buClr>
                <a:schemeClr val="dk1"/>
              </a:buClr>
              <a:buSzPts val="2800"/>
              <a:buNone/>
            </a:pPr>
            <a:r>
              <a:rPr lang="en-US" dirty="0">
                <a:latin typeface="Sorts Mill Goudy"/>
                <a:ea typeface="Sorts Mill Goudy"/>
                <a:cs typeface="Sorts Mill Goudy"/>
                <a:sym typeface="Sorts Mill Goudy"/>
              </a:rPr>
              <a:t> </a:t>
            </a:r>
            <a:endParaRPr dirty="0"/>
          </a:p>
        </p:txBody>
      </p:sp>
      <p:cxnSp>
        <p:nvCxnSpPr>
          <p:cNvPr id="111" name="Google Shape;111;p5"/>
          <p:cNvCxnSpPr/>
          <p:nvPr/>
        </p:nvCxnSpPr>
        <p:spPr>
          <a:xfrm>
            <a:off x="2667000" y="1491524"/>
            <a:ext cx="3810000" cy="1588"/>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2" name="Slide Number Placeholder 1">
            <a:extLst>
              <a:ext uri="{FF2B5EF4-FFF2-40B4-BE49-F238E27FC236}">
                <a16:creationId xmlns:a16="http://schemas.microsoft.com/office/drawing/2014/main" id="{A4EAC2F6-79EA-4EE6-8FAC-1C306330583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8" name="Google Shape;118;p6"/>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Major Take Away</a:t>
            </a:r>
            <a:endParaRPr sz="4000" dirty="0">
              <a:latin typeface="Sorts Mill Goudy"/>
              <a:ea typeface="Sorts Mill Goudy"/>
              <a:cs typeface="Sorts Mill Goudy"/>
              <a:sym typeface="Sorts Mill Goudy"/>
            </a:endParaRPr>
          </a:p>
        </p:txBody>
      </p:sp>
      <p:sp>
        <p:nvSpPr>
          <p:cNvPr id="119" name="Google Shape;119;p6"/>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fontScale="92500" lnSpcReduction="20000"/>
          </a:bodyPr>
          <a:lstStyle/>
          <a:p>
            <a:pPr marL="0" lvl="0" indent="0" algn="ctr" rtl="0">
              <a:lnSpc>
                <a:spcPct val="90000"/>
              </a:lnSpc>
              <a:spcBef>
                <a:spcPts val="0"/>
              </a:spcBef>
              <a:spcAft>
                <a:spcPts val="0"/>
              </a:spcAft>
              <a:buClr>
                <a:schemeClr val="dk1"/>
              </a:buClr>
              <a:buSzPts val="2800"/>
              <a:buNone/>
            </a:pPr>
            <a:endParaRPr dirty="0">
              <a:latin typeface="Sorts Mill Goudy"/>
              <a:ea typeface="Sorts Mill Goudy"/>
              <a:cs typeface="Sorts Mill Goudy"/>
              <a:sym typeface="Sorts Mill Goudy"/>
            </a:endParaRPr>
          </a:p>
          <a:p>
            <a:pPr marL="0" lvl="0" indent="0" algn="ctr">
              <a:buSzPts val="2800"/>
              <a:buNone/>
            </a:pPr>
            <a:r>
              <a:rPr lang="en-US" sz="2600" dirty="0">
                <a:latin typeface="Sorts Mill Goudy"/>
                <a:ea typeface="Sorts Mill Goudy"/>
                <a:cs typeface="Sorts Mill Goudy"/>
                <a:sym typeface="Sorts Mill Goudy"/>
              </a:rPr>
              <a:t>Attitudes about COVID-19 vaccines are polarized by network vaccination levels</a:t>
            </a:r>
          </a:p>
          <a:p>
            <a:pPr marL="0" lvl="0" indent="0" algn="ctr">
              <a:buSzPts val="2800"/>
              <a:buNone/>
            </a:pPr>
            <a:endParaRPr sz="2600" dirty="0">
              <a:latin typeface="Sorts Mill Goudy"/>
              <a:ea typeface="Sorts Mill Goudy"/>
              <a:cs typeface="Sorts Mill Goudy"/>
              <a:sym typeface="Sorts Mill Goudy"/>
            </a:endParaRPr>
          </a:p>
          <a:p>
            <a:pPr marL="0" lvl="0" indent="0" algn="ctr">
              <a:buSzPts val="2800"/>
              <a:buNone/>
            </a:pPr>
            <a:r>
              <a:rPr lang="en-US" sz="2600" dirty="0">
                <a:latin typeface="Sorts Mill Goudy"/>
                <a:ea typeface="Sorts Mill Goudy"/>
                <a:cs typeface="Sorts Mill Goudy"/>
                <a:sym typeface="Sorts Mill Goudy"/>
              </a:rPr>
              <a:t>Respondents tend to exist in networks polarized by vaccination status</a:t>
            </a:r>
            <a:endParaRPr sz="2600" dirty="0">
              <a:latin typeface="Sorts Mill Goudy"/>
              <a:ea typeface="Sorts Mill Goudy"/>
              <a:cs typeface="Sorts Mill Goudy"/>
              <a:sym typeface="Sorts Mill Goudy"/>
            </a:endParaRPr>
          </a:p>
          <a:p>
            <a:pPr marL="0" lvl="0" indent="0" algn="ctr" rtl="0">
              <a:lnSpc>
                <a:spcPct val="90000"/>
              </a:lnSpc>
              <a:spcBef>
                <a:spcPts val="1000"/>
              </a:spcBef>
              <a:spcAft>
                <a:spcPts val="0"/>
              </a:spcAft>
              <a:buClr>
                <a:schemeClr val="dk1"/>
              </a:buClr>
              <a:buSzPts val="2800"/>
              <a:buNone/>
            </a:pPr>
            <a:endParaRPr sz="2600" dirty="0">
              <a:latin typeface="Sorts Mill Goudy"/>
              <a:ea typeface="Sorts Mill Goudy"/>
              <a:cs typeface="Sorts Mill Goudy"/>
              <a:sym typeface="Sorts Mill Goudy"/>
            </a:endParaRPr>
          </a:p>
          <a:p>
            <a:pPr marL="0" lvl="0" indent="0" algn="ctr">
              <a:buSzPts val="2800"/>
              <a:buNone/>
            </a:pPr>
            <a:r>
              <a:rPr lang="en-US" sz="2600" dirty="0">
                <a:latin typeface="Sorts Mill Goudy"/>
                <a:ea typeface="Sorts Mill Goudy"/>
                <a:cs typeface="Sorts Mill Goudy"/>
                <a:sym typeface="Sorts Mill Goudy"/>
              </a:rPr>
              <a:t>Partisans in vaccinated networks are equally likely to receive a COVID-19 vaccine</a:t>
            </a:r>
          </a:p>
          <a:p>
            <a:pPr marL="0" lvl="0" indent="0" algn="ctr">
              <a:buSzPts val="2800"/>
              <a:buNone/>
            </a:pPr>
            <a:endParaRPr lang="en-US" sz="2600" dirty="0">
              <a:latin typeface="Sorts Mill Goudy"/>
              <a:ea typeface="Sorts Mill Goudy"/>
              <a:cs typeface="Sorts Mill Goudy"/>
              <a:sym typeface="Sorts Mill Goudy"/>
            </a:endParaRPr>
          </a:p>
          <a:p>
            <a:pPr marL="0" lvl="0" indent="0" algn="ctr">
              <a:buSzPts val="2800"/>
              <a:buNone/>
            </a:pPr>
            <a:r>
              <a:rPr lang="en-US" sz="2600" dirty="0">
                <a:latin typeface="Sorts Mill Goudy"/>
                <a:ea typeface="Sorts Mill Goudy"/>
                <a:cs typeface="Sorts Mill Goudy"/>
                <a:sym typeface="Sorts Mill Goudy"/>
              </a:rPr>
              <a:t>Unvaccinated individuals face reinforcing social pressure from their closest associates </a:t>
            </a:r>
          </a:p>
          <a:p>
            <a:pPr marL="0" lvl="0" indent="0" algn="ctr">
              <a:buSzPts val="2800"/>
              <a:buNone/>
            </a:pPr>
            <a:endParaRPr sz="2900" dirty="0">
              <a:latin typeface="Sorts Mill Goudy"/>
              <a:ea typeface="Sorts Mill Goudy"/>
              <a:cs typeface="Sorts Mill Goudy"/>
              <a:sym typeface="Sorts Mill Goudy"/>
            </a:endParaRPr>
          </a:p>
        </p:txBody>
      </p:sp>
      <p:cxnSp>
        <p:nvCxnSpPr>
          <p:cNvPr id="120" name="Google Shape;120;p6"/>
          <p:cNvCxnSpPr/>
          <p:nvPr/>
        </p:nvCxnSpPr>
        <p:spPr>
          <a:xfrm>
            <a:off x="2667000" y="1491524"/>
            <a:ext cx="3810000" cy="1588"/>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2" name="Slide Number Placeholder 1">
            <a:extLst>
              <a:ext uri="{FF2B5EF4-FFF2-40B4-BE49-F238E27FC236}">
                <a16:creationId xmlns:a16="http://schemas.microsoft.com/office/drawing/2014/main" id="{C06F4580-1370-4D25-9BB5-C5466CD54FE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cdb08b9cc8_0_10"/>
          <p:cNvSpPr txBox="1">
            <a:spLocks noGrp="1"/>
          </p:cNvSpPr>
          <p:nvPr>
            <p:ph type="title"/>
          </p:nvPr>
        </p:nvSpPr>
        <p:spPr>
          <a:xfrm>
            <a:off x="0" y="365126"/>
            <a:ext cx="91440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Past Research</a:t>
            </a:r>
            <a:endParaRPr sz="4000" dirty="0"/>
          </a:p>
        </p:txBody>
      </p:sp>
      <p:sp>
        <p:nvSpPr>
          <p:cNvPr id="127" name="Google Shape;127;gcdb08b9cc8_0_10"/>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p>
            <a:pPr marL="228600" lvl="0" indent="-228600">
              <a:buSzPts val="2800"/>
              <a:buFont typeface="Sorts Mill Goudy"/>
              <a:buChar char="•"/>
            </a:pPr>
            <a:r>
              <a:rPr lang="en-US" dirty="0">
                <a:latin typeface="Sorts Mill Goudy"/>
                <a:ea typeface="Sorts Mill Goudy"/>
                <a:cs typeface="Sorts Mill Goudy"/>
                <a:sym typeface="Sorts Mill Goudy"/>
              </a:rPr>
              <a:t>Individuals rely on a close group to acquire information, formulate opinions (R. </a:t>
            </a:r>
            <a:r>
              <a:rPr lang="en-US" dirty="0" err="1">
                <a:latin typeface="Sorts Mill Goudy"/>
                <a:ea typeface="Sorts Mill Goudy"/>
                <a:cs typeface="Sorts Mill Goudy"/>
                <a:sym typeface="Sorts Mill Goudy"/>
              </a:rPr>
              <a:t>Huckfeldt</a:t>
            </a:r>
            <a:r>
              <a:rPr lang="en-US" dirty="0">
                <a:latin typeface="Sorts Mill Goudy"/>
                <a:ea typeface="Sorts Mill Goudy"/>
                <a:cs typeface="Sorts Mill Goudy"/>
                <a:sym typeface="Sorts Mill Goudy"/>
              </a:rPr>
              <a:t>, Johnson, et al., 2004; Sinclair, 2012)</a:t>
            </a:r>
          </a:p>
          <a:p>
            <a:pPr marL="228600" lvl="0" indent="-228600">
              <a:buSzPts val="2800"/>
              <a:buFont typeface="Sorts Mill Goudy"/>
              <a:buChar char="•"/>
            </a:pPr>
            <a:r>
              <a:rPr lang="en-US" dirty="0">
                <a:latin typeface="Sorts Mill Goudy"/>
                <a:ea typeface="Sorts Mill Goudy"/>
                <a:cs typeface="Sorts Mill Goudy"/>
                <a:sym typeface="Sorts Mill Goudy"/>
              </a:rPr>
              <a:t>Core networks provide information to shape attitudes and behaviors (</a:t>
            </a:r>
            <a:r>
              <a:rPr lang="en-US" dirty="0" err="1">
                <a:latin typeface="Sorts Mill Goudy"/>
                <a:ea typeface="Sorts Mill Goudy"/>
                <a:cs typeface="Sorts Mill Goudy"/>
                <a:sym typeface="Sorts Mill Goudy"/>
              </a:rPr>
              <a:t>Berelson</a:t>
            </a:r>
            <a:r>
              <a:rPr lang="en-US" dirty="0">
                <a:latin typeface="Sorts Mill Goudy"/>
                <a:ea typeface="Sorts Mill Goudy"/>
                <a:cs typeface="Sorts Mill Goudy"/>
                <a:sym typeface="Sorts Mill Goudy"/>
              </a:rPr>
              <a:t> et al., 1954; R. </a:t>
            </a:r>
            <a:r>
              <a:rPr lang="en-US" dirty="0" err="1">
                <a:latin typeface="Sorts Mill Goudy"/>
                <a:ea typeface="Sorts Mill Goudy"/>
                <a:cs typeface="Sorts Mill Goudy"/>
                <a:sym typeface="Sorts Mill Goudy"/>
              </a:rPr>
              <a:t>Huckfeldt</a:t>
            </a:r>
            <a:r>
              <a:rPr lang="en-US" dirty="0">
                <a:latin typeface="Sorts Mill Goudy"/>
                <a:ea typeface="Sorts Mill Goudy"/>
                <a:cs typeface="Sorts Mill Goudy"/>
                <a:sym typeface="Sorts Mill Goudy"/>
              </a:rPr>
              <a:t>, Mendez, et al., 2004; </a:t>
            </a:r>
            <a:r>
              <a:rPr lang="en-US" dirty="0" err="1">
                <a:latin typeface="Sorts Mill Goudy"/>
                <a:ea typeface="Sorts Mill Goudy"/>
                <a:cs typeface="Sorts Mill Goudy"/>
                <a:sym typeface="Sorts Mill Goudy"/>
              </a:rPr>
              <a:t>Sokhey</a:t>
            </a:r>
            <a:r>
              <a:rPr lang="en-US" dirty="0">
                <a:latin typeface="Sorts Mill Goudy"/>
                <a:ea typeface="Sorts Mill Goudy"/>
                <a:cs typeface="Sorts Mill Goudy"/>
                <a:sym typeface="Sorts Mill Goudy"/>
              </a:rPr>
              <a:t> &amp; McClurg, 2012)</a:t>
            </a:r>
          </a:p>
          <a:p>
            <a:pPr marL="228600" lvl="0" indent="-228600">
              <a:buSzPts val="2800"/>
              <a:buFont typeface="Sorts Mill Goudy"/>
              <a:buChar char="•"/>
            </a:pPr>
            <a:r>
              <a:rPr lang="en-US" dirty="0">
                <a:latin typeface="Sorts Mill Goudy"/>
                <a:ea typeface="Sorts Mill Goudy"/>
                <a:cs typeface="Sorts Mill Goudy"/>
                <a:sym typeface="Sorts Mill Goudy"/>
              </a:rPr>
              <a:t>Political topics are discussed largely with like-minded people (Butters &amp; Hare, 2020)</a:t>
            </a:r>
          </a:p>
          <a:p>
            <a:pPr marL="228600" lvl="0" indent="-228600">
              <a:buSzPts val="2800"/>
              <a:buFont typeface="Sorts Mill Goudy"/>
              <a:buChar char="•"/>
            </a:pPr>
            <a:endParaRPr dirty="0">
              <a:latin typeface="Sorts Mill Goudy"/>
              <a:ea typeface="Sorts Mill Goudy"/>
              <a:cs typeface="Sorts Mill Goudy"/>
              <a:sym typeface="Sorts Mill Goudy"/>
            </a:endParaRPr>
          </a:p>
        </p:txBody>
      </p:sp>
      <p:cxnSp>
        <p:nvCxnSpPr>
          <p:cNvPr id="128" name="Google Shape;128;gcdb08b9cc8_0_10"/>
          <p:cNvCxnSpPr/>
          <p:nvPr/>
        </p:nvCxnSpPr>
        <p:spPr>
          <a:xfrm>
            <a:off x="2667000" y="1491524"/>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2" name="Slide Number Placeholder 1">
            <a:extLst>
              <a:ext uri="{FF2B5EF4-FFF2-40B4-BE49-F238E27FC236}">
                <a16:creationId xmlns:a16="http://schemas.microsoft.com/office/drawing/2014/main" id="{C2CB9EDB-E994-4FB1-8AC6-D8E501C7383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cdb08b9cc8_0_10"/>
          <p:cNvSpPr txBox="1">
            <a:spLocks noGrp="1"/>
          </p:cNvSpPr>
          <p:nvPr>
            <p:ph type="title"/>
          </p:nvPr>
        </p:nvSpPr>
        <p:spPr>
          <a:xfrm>
            <a:off x="0" y="365126"/>
            <a:ext cx="91440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Health Decisions</a:t>
            </a:r>
            <a:endParaRPr sz="4000" dirty="0"/>
          </a:p>
        </p:txBody>
      </p:sp>
      <p:sp>
        <p:nvSpPr>
          <p:cNvPr id="127" name="Google Shape;127;gcdb08b9cc8_0_10"/>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p>
            <a:pPr marL="228600" lvl="0" indent="-228600">
              <a:buSzPts val="2800"/>
              <a:buFont typeface="Sorts Mill Goudy"/>
              <a:buChar char="•"/>
            </a:pPr>
            <a:r>
              <a:rPr lang="en-US" dirty="0">
                <a:latin typeface="Sorts Mill Goudy"/>
                <a:ea typeface="Sorts Mill Goudy"/>
                <a:cs typeface="Sorts Mill Goudy"/>
                <a:sym typeface="Sorts Mill Goudy"/>
              </a:rPr>
              <a:t>Vaccines </a:t>
            </a:r>
            <a:r>
              <a:rPr lang="it-IT" dirty="0">
                <a:latin typeface="Sorts Mill Goudy"/>
                <a:ea typeface="Sorts Mill Goudy"/>
                <a:cs typeface="Sorts Mill Goudy"/>
                <a:sym typeface="Sorts Mill Goudy"/>
              </a:rPr>
              <a:t>(Bicchieri, 2016; Fishbein &amp; Ajzen, 2011)</a:t>
            </a:r>
          </a:p>
          <a:p>
            <a:pPr marL="228600" lvl="0" indent="-228600">
              <a:buSzPts val="2800"/>
              <a:buFont typeface="Sorts Mill Goudy"/>
              <a:buChar char="•"/>
            </a:pPr>
            <a:endParaRPr lang="it-IT" dirty="0">
              <a:latin typeface="Sorts Mill Goudy"/>
              <a:ea typeface="Sorts Mill Goudy"/>
              <a:cs typeface="Sorts Mill Goudy"/>
              <a:sym typeface="Sorts Mill Goudy"/>
            </a:endParaRPr>
          </a:p>
          <a:p>
            <a:pPr marL="228600" lvl="0" indent="-228600">
              <a:buSzPts val="2800"/>
              <a:buFont typeface="Sorts Mill Goudy"/>
              <a:buChar char="•"/>
            </a:pPr>
            <a:r>
              <a:rPr lang="en-US" dirty="0">
                <a:latin typeface="Sorts Mill Goudy"/>
                <a:ea typeface="Sorts Mill Goudy"/>
                <a:cs typeface="Sorts Mill Goudy"/>
                <a:sym typeface="Sorts Mill Goudy"/>
              </a:rPr>
              <a:t>Quitting smoking (Christakis &amp; Fowler, 2008)</a:t>
            </a:r>
          </a:p>
          <a:p>
            <a:pPr marL="228600" lvl="0" indent="-228600">
              <a:buSzPts val="2800"/>
              <a:buFont typeface="Sorts Mill Goudy"/>
              <a:buChar char="•"/>
            </a:pPr>
            <a:endParaRPr lang="en-US" dirty="0">
              <a:latin typeface="Sorts Mill Goudy"/>
              <a:ea typeface="Sorts Mill Goudy"/>
              <a:cs typeface="Sorts Mill Goudy"/>
              <a:sym typeface="Sorts Mill Goudy"/>
            </a:endParaRPr>
          </a:p>
          <a:p>
            <a:pPr marL="228600" lvl="0" indent="-228600">
              <a:buSzPts val="2800"/>
              <a:buFont typeface="Sorts Mill Goudy"/>
              <a:buChar char="•"/>
            </a:pPr>
            <a:r>
              <a:rPr lang="en-US" dirty="0">
                <a:latin typeface="Sorts Mill Goudy"/>
                <a:ea typeface="Sorts Mill Goudy"/>
                <a:cs typeface="Sorts Mill Goudy"/>
                <a:sym typeface="Sorts Mill Goudy"/>
              </a:rPr>
              <a:t>Dieting (</a:t>
            </a:r>
            <a:r>
              <a:rPr lang="en-US" dirty="0" err="1">
                <a:latin typeface="Sorts Mill Goudy"/>
                <a:ea typeface="Sorts Mill Goudy"/>
                <a:cs typeface="Sorts Mill Goudy"/>
                <a:sym typeface="Sorts Mill Goudy"/>
              </a:rPr>
              <a:t>Centola</a:t>
            </a:r>
            <a:r>
              <a:rPr lang="en-US" dirty="0">
                <a:latin typeface="Sorts Mill Goudy"/>
                <a:ea typeface="Sorts Mill Goudy"/>
                <a:cs typeface="Sorts Mill Goudy"/>
                <a:sym typeface="Sorts Mill Goudy"/>
              </a:rPr>
              <a:t> 2011)</a:t>
            </a:r>
          </a:p>
          <a:p>
            <a:pPr marL="0" lvl="0" indent="0">
              <a:buSzPts val="2800"/>
              <a:buNone/>
            </a:pPr>
            <a:endParaRPr lang="en-US" dirty="0">
              <a:latin typeface="Sorts Mill Goudy"/>
              <a:ea typeface="Sorts Mill Goudy"/>
              <a:cs typeface="Sorts Mill Goudy"/>
              <a:sym typeface="Sorts Mill Goudy"/>
            </a:endParaRPr>
          </a:p>
        </p:txBody>
      </p:sp>
      <p:cxnSp>
        <p:nvCxnSpPr>
          <p:cNvPr id="128" name="Google Shape;128;gcdb08b9cc8_0_10"/>
          <p:cNvCxnSpPr/>
          <p:nvPr/>
        </p:nvCxnSpPr>
        <p:spPr>
          <a:xfrm>
            <a:off x="2667000" y="1491524"/>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2" name="Slide Number Placeholder 1">
            <a:extLst>
              <a:ext uri="{FF2B5EF4-FFF2-40B4-BE49-F238E27FC236}">
                <a16:creationId xmlns:a16="http://schemas.microsoft.com/office/drawing/2014/main" id="{A774E821-300C-4AED-9360-9D4BDFBA03D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132818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cdb08b9cc8_0_10"/>
          <p:cNvSpPr txBox="1">
            <a:spLocks noGrp="1"/>
          </p:cNvSpPr>
          <p:nvPr>
            <p:ph type="title"/>
          </p:nvPr>
        </p:nvSpPr>
        <p:spPr>
          <a:xfrm>
            <a:off x="0" y="365126"/>
            <a:ext cx="91440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Our Contribution</a:t>
            </a:r>
            <a:endParaRPr sz="4000" dirty="0"/>
          </a:p>
        </p:txBody>
      </p:sp>
      <p:sp>
        <p:nvSpPr>
          <p:cNvPr id="127" name="Google Shape;127;gcdb08b9cc8_0_10"/>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p>
            <a:pPr marL="0" indent="0" algn="ctr">
              <a:buSzPts val="2800"/>
              <a:buNone/>
            </a:pPr>
            <a:r>
              <a:rPr lang="en-US" dirty="0">
                <a:latin typeface="Sorts Mill Goudy"/>
                <a:ea typeface="Sorts Mill Goudy"/>
                <a:cs typeface="Sorts Mill Goudy"/>
                <a:sym typeface="Sorts Mill Goudy"/>
              </a:rPr>
              <a:t>Include COVID-19 vaccination into research on mass political polarization</a:t>
            </a:r>
          </a:p>
          <a:p>
            <a:pPr marL="0" indent="0" algn="ctr">
              <a:buSzPts val="2800"/>
              <a:buNone/>
            </a:pPr>
            <a:r>
              <a:rPr lang="en-US" dirty="0">
                <a:latin typeface="Sorts Mill Goudy"/>
                <a:ea typeface="Sorts Mill Goudy"/>
                <a:cs typeface="Sorts Mill Goudy"/>
                <a:sym typeface="Sorts Mill Goudy"/>
              </a:rPr>
              <a:t> </a:t>
            </a:r>
          </a:p>
          <a:p>
            <a:pPr marL="0" indent="0" algn="ctr">
              <a:buSzPts val="2800"/>
              <a:buNone/>
            </a:pPr>
            <a:r>
              <a:rPr lang="en-US" dirty="0">
                <a:latin typeface="Sorts Mill Goudy"/>
                <a:ea typeface="Sorts Mill Goudy"/>
                <a:cs typeface="Sorts Mill Goudy"/>
                <a:sym typeface="Sorts Mill Goudy"/>
              </a:rPr>
              <a:t>Apply social network theories to understand whether individuals receive a COVID-19 vaccine, a salient policy issue</a:t>
            </a:r>
          </a:p>
          <a:p>
            <a:pPr marL="0" indent="0" algn="ctr">
              <a:buSzPts val="2800"/>
              <a:buNone/>
            </a:pPr>
            <a:endParaRPr lang="en-US" dirty="0">
              <a:latin typeface="Sorts Mill Goudy"/>
              <a:ea typeface="Sorts Mill Goudy"/>
              <a:cs typeface="Sorts Mill Goudy"/>
              <a:sym typeface="Sorts Mill Goudy"/>
            </a:endParaRPr>
          </a:p>
          <a:p>
            <a:pPr marL="0" lvl="0" indent="0" algn="ctr">
              <a:buSzPts val="2800"/>
              <a:buNone/>
            </a:pPr>
            <a:r>
              <a:rPr lang="en-US" dirty="0">
                <a:latin typeface="Sorts Mill Goudy"/>
                <a:ea typeface="Sorts Mill Goudy"/>
                <a:cs typeface="Sorts Mill Goudy"/>
                <a:sym typeface="Sorts Mill Goudy"/>
              </a:rPr>
              <a:t>Bridge the gap between political behavior and health psychology</a:t>
            </a:r>
          </a:p>
          <a:p>
            <a:pPr marL="228600" lvl="0" indent="-228600">
              <a:buSzPts val="2800"/>
              <a:buFont typeface="Sorts Mill Goudy"/>
              <a:buChar char="•"/>
            </a:pPr>
            <a:endParaRPr lang="en-US" dirty="0">
              <a:latin typeface="Sorts Mill Goudy"/>
              <a:ea typeface="Sorts Mill Goudy"/>
              <a:cs typeface="Sorts Mill Goudy"/>
              <a:sym typeface="Sorts Mill Goudy"/>
            </a:endParaRPr>
          </a:p>
        </p:txBody>
      </p:sp>
      <p:cxnSp>
        <p:nvCxnSpPr>
          <p:cNvPr id="128" name="Google Shape;128;gcdb08b9cc8_0_10"/>
          <p:cNvCxnSpPr/>
          <p:nvPr/>
        </p:nvCxnSpPr>
        <p:spPr>
          <a:xfrm>
            <a:off x="2667000" y="1491524"/>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2" name="Slide Number Placeholder 1">
            <a:extLst>
              <a:ext uri="{FF2B5EF4-FFF2-40B4-BE49-F238E27FC236}">
                <a16:creationId xmlns:a16="http://schemas.microsoft.com/office/drawing/2014/main" id="{A774E821-300C-4AED-9360-9D4BDFBA03D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Tree>
    <p:extLst>
      <p:ext uri="{BB962C8B-B14F-4D97-AF65-F5344CB8AC3E}">
        <p14:creationId xmlns:p14="http://schemas.microsoft.com/office/powerpoint/2010/main" val="113505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gd0e8f74d47_0_8"/>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Theory</a:t>
            </a:r>
            <a:endParaRPr sz="4800" dirty="0">
              <a:latin typeface="Sorts Mill Goudy"/>
              <a:ea typeface="Sorts Mill Goudy"/>
              <a:cs typeface="Sorts Mill Goudy"/>
              <a:sym typeface="Sorts Mill Goudy"/>
            </a:endParaRPr>
          </a:p>
        </p:txBody>
      </p:sp>
      <p:cxnSp>
        <p:nvCxnSpPr>
          <p:cNvPr id="143" name="Google Shape;143;gd0e8f74d47_0_8"/>
          <p:cNvCxnSpPr/>
          <p:nvPr/>
        </p:nvCxnSpPr>
        <p:spPr>
          <a:xfrm>
            <a:off x="2667000" y="1491524"/>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44" name="Google Shape;144;gd0e8f74d47_0_8"/>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lnSpcReduction="10000"/>
          </a:bodyPr>
          <a:lstStyle/>
          <a:p>
            <a:pPr>
              <a:buFont typeface="Sorts Mill Goudy"/>
              <a:buChar char="•"/>
            </a:pPr>
            <a:r>
              <a:rPr lang="en-US" dirty="0">
                <a:latin typeface="Sorts Mill Goudy"/>
                <a:ea typeface="Sorts Mill Goudy"/>
                <a:cs typeface="Sorts Mill Goudy"/>
                <a:sym typeface="Sorts Mill Goudy"/>
              </a:rPr>
              <a:t>Relevant peers’ choices are informative for helping individuals to judge a behavior’s credibility, feasibility, and social desirability (Christensen et al., 2004; Cialdini, 2007; </a:t>
            </a:r>
            <a:r>
              <a:rPr lang="en-US" dirty="0" err="1">
                <a:latin typeface="Sorts Mill Goudy"/>
                <a:ea typeface="Sorts Mill Goudy"/>
                <a:cs typeface="Sorts Mill Goudy"/>
                <a:sym typeface="Sorts Mill Goudy"/>
              </a:rPr>
              <a:t>Paluck</a:t>
            </a:r>
            <a:r>
              <a:rPr lang="en-US" dirty="0">
                <a:latin typeface="Sorts Mill Goudy"/>
                <a:ea typeface="Sorts Mill Goudy"/>
                <a:cs typeface="Sorts Mill Goudy"/>
                <a:sym typeface="Sorts Mill Goudy"/>
              </a:rPr>
              <a:t> et al., 2016)</a:t>
            </a:r>
          </a:p>
          <a:p>
            <a:pPr>
              <a:buFont typeface="Sorts Mill Goudy"/>
              <a:buChar char="•"/>
            </a:pPr>
            <a:endParaRPr lang="en-US" dirty="0">
              <a:latin typeface="Sorts Mill Goudy"/>
              <a:ea typeface="Sorts Mill Goudy"/>
              <a:cs typeface="Sorts Mill Goudy"/>
              <a:sym typeface="Sorts Mill Goudy"/>
            </a:endParaRPr>
          </a:p>
          <a:p>
            <a:pPr>
              <a:buFont typeface="Sorts Mill Goudy"/>
              <a:buChar char="•"/>
            </a:pPr>
            <a:r>
              <a:rPr lang="en-US" dirty="0">
                <a:latin typeface="Sorts Mill Goudy"/>
                <a:ea typeface="Sorts Mill Goudy"/>
                <a:cs typeface="Sorts Mill Goudy"/>
                <a:sym typeface="Sorts Mill Goudy"/>
              </a:rPr>
              <a:t>Network homophily (</a:t>
            </a:r>
            <a:r>
              <a:rPr lang="en-US" dirty="0" err="1">
                <a:latin typeface="Sorts Mill Goudy"/>
                <a:ea typeface="Sorts Mill Goudy"/>
                <a:cs typeface="Sorts Mill Goudy"/>
                <a:sym typeface="Sorts Mill Goudy"/>
              </a:rPr>
              <a:t>Konstantinou</a:t>
            </a:r>
            <a:r>
              <a:rPr lang="en-US" dirty="0">
                <a:latin typeface="Sorts Mill Goudy"/>
                <a:ea typeface="Sorts Mill Goudy"/>
                <a:cs typeface="Sorts Mill Goudy"/>
                <a:sym typeface="Sorts Mill Goudy"/>
              </a:rPr>
              <a:t> et al 2021)</a:t>
            </a:r>
          </a:p>
          <a:p>
            <a:pPr>
              <a:buFont typeface="Sorts Mill Goudy"/>
              <a:buChar char="•"/>
            </a:pPr>
            <a:endParaRPr lang="en-US" dirty="0">
              <a:latin typeface="Sorts Mill Goudy"/>
              <a:ea typeface="Sorts Mill Goudy"/>
              <a:cs typeface="Sorts Mill Goudy"/>
              <a:sym typeface="Sorts Mill Goudy"/>
            </a:endParaRPr>
          </a:p>
          <a:p>
            <a:pPr lvl="0">
              <a:buFont typeface="Sorts Mill Goudy"/>
              <a:buChar char="•"/>
            </a:pPr>
            <a:r>
              <a:rPr lang="en-US" dirty="0">
                <a:latin typeface="Sorts Mill Goudy"/>
                <a:ea typeface="Sorts Mill Goudy"/>
                <a:cs typeface="Sorts Mill Goudy"/>
                <a:sym typeface="Sorts Mill Goudy"/>
              </a:rPr>
              <a:t>Normative social pressure (Christakis &amp; Fowler, 2008)</a:t>
            </a:r>
          </a:p>
          <a:p>
            <a:pPr lvl="0">
              <a:buFont typeface="Sorts Mill Goudy"/>
              <a:buChar char="•"/>
            </a:pPr>
            <a:endParaRPr lang="en-US" dirty="0">
              <a:latin typeface="Sorts Mill Goudy"/>
              <a:ea typeface="Sorts Mill Goudy"/>
              <a:cs typeface="Sorts Mill Goudy"/>
              <a:sym typeface="Sorts Mill Goudy"/>
            </a:endParaRPr>
          </a:p>
          <a:p>
            <a:pPr lvl="0">
              <a:buFont typeface="Sorts Mill Goudy"/>
              <a:buChar char="•"/>
            </a:pPr>
            <a:endParaRPr lang="en-US" dirty="0">
              <a:latin typeface="Sorts Mill Goudy"/>
              <a:ea typeface="Sorts Mill Goudy"/>
              <a:cs typeface="Sorts Mill Goudy"/>
              <a:sym typeface="Sorts Mill Goudy"/>
            </a:endParaRPr>
          </a:p>
        </p:txBody>
      </p:sp>
      <p:sp>
        <p:nvSpPr>
          <p:cNvPr id="2" name="Slide Number Placeholder 1">
            <a:extLst>
              <a:ext uri="{FF2B5EF4-FFF2-40B4-BE49-F238E27FC236}">
                <a16:creationId xmlns:a16="http://schemas.microsoft.com/office/drawing/2014/main" id="{6DC4F729-BDBC-478E-81A3-DD1623FD95B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9"/>
          <p:cNvSpPr txBox="1">
            <a:spLocks noGrp="1"/>
          </p:cNvSpPr>
          <p:nvPr>
            <p:ph type="title"/>
          </p:nvPr>
        </p:nvSpPr>
        <p:spPr>
          <a:xfrm>
            <a:off x="0" y="365126"/>
            <a:ext cx="91440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Sorts Mill Goudy"/>
              <a:buNone/>
            </a:pPr>
            <a:r>
              <a:rPr lang="en-US" sz="4000" dirty="0">
                <a:latin typeface="Sorts Mill Goudy"/>
                <a:ea typeface="Sorts Mill Goudy"/>
                <a:cs typeface="Sorts Mill Goudy"/>
                <a:sym typeface="Sorts Mill Goudy"/>
              </a:rPr>
              <a:t>Egocentric Networks</a:t>
            </a:r>
            <a:endParaRPr sz="4000" dirty="0">
              <a:latin typeface="Sorts Mill Goudy"/>
              <a:ea typeface="Sorts Mill Goudy"/>
              <a:cs typeface="Sorts Mill Goudy"/>
              <a:sym typeface="Sorts Mill Goudy"/>
            </a:endParaRPr>
          </a:p>
        </p:txBody>
      </p:sp>
      <p:cxnSp>
        <p:nvCxnSpPr>
          <p:cNvPr id="159" name="Google Shape;159;p9"/>
          <p:cNvCxnSpPr/>
          <p:nvPr/>
        </p:nvCxnSpPr>
        <p:spPr>
          <a:xfrm>
            <a:off x="2667000" y="1491524"/>
            <a:ext cx="3810000" cy="1588"/>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60" name="Google Shape;160;p9"/>
          <p:cNvSpPr txBox="1">
            <a:spLocks noGrp="1"/>
          </p:cNvSpPr>
          <p:nvPr>
            <p:ph type="body" idx="1"/>
          </p:nvPr>
        </p:nvSpPr>
        <p:spPr>
          <a:xfrm>
            <a:off x="357800" y="1825625"/>
            <a:ext cx="3955800" cy="4351200"/>
          </a:xfrm>
          <a:prstGeom prst="rect">
            <a:avLst/>
          </a:prstGeom>
          <a:noFill/>
          <a:ln>
            <a:noFill/>
          </a:ln>
        </p:spPr>
        <p:txBody>
          <a:bodyPr spcFirstLastPara="1" wrap="square" lIns="91425" tIns="45700" rIns="91425" bIns="45700" anchor="t" anchorCtr="0">
            <a:normAutofit fontScale="77500" lnSpcReduction="20000"/>
          </a:bodyPr>
          <a:lstStyle/>
          <a:p>
            <a:pPr marL="228600" lvl="0" indent="-228600" algn="l" rtl="0">
              <a:lnSpc>
                <a:spcPct val="120000"/>
              </a:lnSpc>
              <a:spcBef>
                <a:spcPts val="0"/>
              </a:spcBef>
              <a:spcAft>
                <a:spcPts val="0"/>
              </a:spcAft>
              <a:buClr>
                <a:schemeClr val="dk1"/>
              </a:buClr>
              <a:buSzPts val="2800"/>
              <a:buFont typeface="Sorts Mill Goudy"/>
              <a:buChar char="•"/>
            </a:pPr>
            <a:r>
              <a:rPr lang="en-US" dirty="0">
                <a:latin typeface="Sorts Mill Goudy"/>
                <a:ea typeface="Sorts Mill Goudy"/>
                <a:cs typeface="Sorts Mill Goudy"/>
                <a:sym typeface="Sorts Mill Goudy"/>
              </a:rPr>
              <a:t>Three discussants</a:t>
            </a:r>
          </a:p>
          <a:p>
            <a:pPr marL="228600" lvl="0" indent="-228600" algn="l" rtl="0">
              <a:lnSpc>
                <a:spcPct val="120000"/>
              </a:lnSpc>
              <a:spcBef>
                <a:spcPts val="0"/>
              </a:spcBef>
              <a:spcAft>
                <a:spcPts val="0"/>
              </a:spcAft>
              <a:buClr>
                <a:schemeClr val="dk1"/>
              </a:buClr>
              <a:buSzPts val="2800"/>
              <a:buFont typeface="Sorts Mill Goudy"/>
              <a:buChar char="•"/>
            </a:pPr>
            <a:endParaRPr lang="en-US" dirty="0">
              <a:latin typeface="Sorts Mill Goudy"/>
              <a:ea typeface="Sorts Mill Goudy"/>
              <a:cs typeface="Sorts Mill Goudy"/>
              <a:sym typeface="Sorts Mill Goudy"/>
            </a:endParaRPr>
          </a:p>
          <a:p>
            <a:pPr marL="228600" lvl="0" indent="-228600">
              <a:lnSpc>
                <a:spcPct val="120000"/>
              </a:lnSpc>
              <a:spcBef>
                <a:spcPts val="0"/>
              </a:spcBef>
              <a:buSzPts val="2800"/>
              <a:buFont typeface="Sorts Mill Goudy"/>
              <a:buChar char="•"/>
            </a:pPr>
            <a:r>
              <a:rPr lang="en-US" dirty="0">
                <a:latin typeface="Sorts Mill Goudy"/>
                <a:ea typeface="Sorts Mill Goudy"/>
                <a:cs typeface="Sorts Mill Goudy"/>
                <a:sym typeface="Sorts Mill Goudy"/>
              </a:rPr>
              <a:t>Vaccination status </a:t>
            </a:r>
          </a:p>
          <a:p>
            <a:pPr marL="685800" lvl="1" indent="-228600">
              <a:lnSpc>
                <a:spcPct val="120000"/>
              </a:lnSpc>
              <a:spcBef>
                <a:spcPts val="0"/>
              </a:spcBef>
              <a:buSzPts val="2800"/>
              <a:buFont typeface="Sorts Mill Goudy"/>
              <a:buChar char="•"/>
            </a:pPr>
            <a:r>
              <a:rPr lang="en-US" dirty="0">
                <a:latin typeface="Sorts Mill Goudy"/>
                <a:ea typeface="Sorts Mill Goudy"/>
                <a:cs typeface="Sorts Mill Goudy"/>
                <a:sym typeface="Sorts Mill Goudy"/>
              </a:rPr>
              <a:t>Yes or no</a:t>
            </a:r>
          </a:p>
          <a:p>
            <a:pPr marL="685800" lvl="1" indent="-228600">
              <a:lnSpc>
                <a:spcPct val="120000"/>
              </a:lnSpc>
              <a:spcBef>
                <a:spcPts val="0"/>
              </a:spcBef>
              <a:buSzPts val="2800"/>
              <a:buFont typeface="Sorts Mill Goudy"/>
              <a:buChar char="•"/>
            </a:pPr>
            <a:r>
              <a:rPr lang="en-US" dirty="0">
                <a:latin typeface="Sorts Mill Goudy"/>
                <a:ea typeface="Sorts Mill Goudy"/>
                <a:cs typeface="Sorts Mill Goudy"/>
                <a:sym typeface="Sorts Mill Goudy"/>
              </a:rPr>
              <a:t>Respondent and discussants </a:t>
            </a:r>
          </a:p>
          <a:p>
            <a:pPr marL="0" indent="0">
              <a:lnSpc>
                <a:spcPct val="120000"/>
              </a:lnSpc>
              <a:spcBef>
                <a:spcPts val="0"/>
              </a:spcBef>
              <a:buSzPts val="2800"/>
              <a:buNone/>
            </a:pPr>
            <a:endParaRPr lang="en-US" dirty="0">
              <a:latin typeface="Sorts Mill Goudy"/>
              <a:ea typeface="Sorts Mill Goudy"/>
              <a:cs typeface="Sorts Mill Goudy"/>
              <a:sym typeface="Sorts Mill Goudy"/>
            </a:endParaRPr>
          </a:p>
          <a:p>
            <a:pPr marL="228600" lvl="0" indent="-228600">
              <a:lnSpc>
                <a:spcPct val="120000"/>
              </a:lnSpc>
              <a:spcBef>
                <a:spcPts val="0"/>
              </a:spcBef>
              <a:buSzPts val="2800"/>
              <a:buFont typeface="Sorts Mill Goudy"/>
              <a:buChar char="•"/>
            </a:pPr>
            <a:r>
              <a:rPr lang="en-US" dirty="0">
                <a:latin typeface="Sorts Mill Goudy"/>
                <a:ea typeface="Sorts Mill Goudy"/>
                <a:cs typeface="Sorts Mill Goudy"/>
                <a:sym typeface="Sorts Mill Goudy"/>
              </a:rPr>
              <a:t>Vaccination attitudes</a:t>
            </a:r>
          </a:p>
          <a:p>
            <a:pPr marL="685800" lvl="1" indent="-228600">
              <a:lnSpc>
                <a:spcPct val="120000"/>
              </a:lnSpc>
              <a:spcBef>
                <a:spcPts val="0"/>
              </a:spcBef>
              <a:buSzPts val="2800"/>
              <a:buFont typeface="Sorts Mill Goudy"/>
              <a:buChar char="•"/>
            </a:pPr>
            <a:r>
              <a:rPr lang="en-US" dirty="0">
                <a:latin typeface="Sorts Mill Goudy"/>
                <a:ea typeface="Sorts Mill Goudy"/>
                <a:cs typeface="Sorts Mill Goudy"/>
                <a:sym typeface="Sorts Mill Goudy"/>
              </a:rPr>
              <a:t>Highly resistant to highly supportive</a:t>
            </a:r>
          </a:p>
          <a:p>
            <a:pPr marL="685800" lvl="1" indent="-228600">
              <a:lnSpc>
                <a:spcPct val="120000"/>
              </a:lnSpc>
              <a:spcBef>
                <a:spcPts val="0"/>
              </a:spcBef>
              <a:buSzPts val="2800"/>
              <a:buFont typeface="Sorts Mill Goudy"/>
              <a:buChar char="•"/>
            </a:pPr>
            <a:endParaRPr lang="en-US" dirty="0">
              <a:latin typeface="Sorts Mill Goudy"/>
              <a:ea typeface="Sorts Mill Goudy"/>
              <a:cs typeface="Sorts Mill Goudy"/>
              <a:sym typeface="Sorts Mill Goudy"/>
            </a:endParaRPr>
          </a:p>
          <a:p>
            <a:pPr marL="228600" indent="-228600">
              <a:lnSpc>
                <a:spcPct val="120000"/>
              </a:lnSpc>
              <a:spcBef>
                <a:spcPts val="0"/>
              </a:spcBef>
              <a:buSzPts val="2800"/>
              <a:buFont typeface="Sorts Mill Goudy"/>
              <a:buChar char="•"/>
            </a:pPr>
            <a:r>
              <a:rPr lang="en-US" dirty="0">
                <a:latin typeface="Sorts Mill Goudy"/>
                <a:ea typeface="Sorts Mill Goudy"/>
                <a:cs typeface="Sorts Mill Goudy"/>
                <a:sym typeface="Sorts Mill Goudy"/>
              </a:rPr>
              <a:t>Two waves – pooled</a:t>
            </a:r>
          </a:p>
          <a:p>
            <a:pPr marL="457200" lvl="1" indent="0">
              <a:lnSpc>
                <a:spcPct val="120000"/>
              </a:lnSpc>
              <a:spcBef>
                <a:spcPts val="0"/>
              </a:spcBef>
              <a:buSzPts val="2800"/>
              <a:buNone/>
            </a:pPr>
            <a:endParaRPr lang="en-US" dirty="0">
              <a:latin typeface="Sorts Mill Goudy"/>
              <a:ea typeface="Sorts Mill Goudy"/>
              <a:cs typeface="Sorts Mill Goudy"/>
              <a:sym typeface="Sorts Mill Goudy"/>
            </a:endParaRPr>
          </a:p>
          <a:p>
            <a:pPr marL="228600" lvl="0" indent="-228600">
              <a:lnSpc>
                <a:spcPct val="120000"/>
              </a:lnSpc>
              <a:spcBef>
                <a:spcPts val="0"/>
              </a:spcBef>
              <a:buSzPts val="2800"/>
              <a:buFont typeface="Sorts Mill Goudy"/>
              <a:buChar char="•"/>
            </a:pPr>
            <a:r>
              <a:rPr lang="en-US" dirty="0">
                <a:latin typeface="Sorts Mill Goudy"/>
                <a:ea typeface="Sorts Mill Goudy"/>
                <a:cs typeface="Sorts Mill Goudy"/>
                <a:sym typeface="Sorts Mill Goudy"/>
              </a:rPr>
              <a:t>n = 2,560</a:t>
            </a:r>
          </a:p>
        </p:txBody>
      </p:sp>
      <p:pic>
        <p:nvPicPr>
          <p:cNvPr id="3" name="Picture 2">
            <a:extLst>
              <a:ext uri="{FF2B5EF4-FFF2-40B4-BE49-F238E27FC236}">
                <a16:creationId xmlns:a16="http://schemas.microsoft.com/office/drawing/2014/main" id="{1D37F5A7-D25F-4886-A60C-C871740AA727}"/>
              </a:ext>
            </a:extLst>
          </p:cNvPr>
          <p:cNvPicPr>
            <a:picLocks noChangeAspect="1"/>
          </p:cNvPicPr>
          <p:nvPr/>
        </p:nvPicPr>
        <p:blipFill rotWithShape="1">
          <a:blip r:embed="rId3"/>
          <a:srcRect l="8625" r="7489"/>
          <a:stretch/>
        </p:blipFill>
        <p:spPr>
          <a:xfrm>
            <a:off x="4325371" y="1690826"/>
            <a:ext cx="4818629" cy="4762870"/>
          </a:xfrm>
          <a:prstGeom prst="rect">
            <a:avLst/>
          </a:prstGeom>
        </p:spPr>
      </p:pic>
      <p:sp>
        <p:nvSpPr>
          <p:cNvPr id="2" name="Slide Number Placeholder 1">
            <a:extLst>
              <a:ext uri="{FF2B5EF4-FFF2-40B4-BE49-F238E27FC236}">
                <a16:creationId xmlns:a16="http://schemas.microsoft.com/office/drawing/2014/main" id="{3597853B-13E9-4D51-A9D7-0267F4CF957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0">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0">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0">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0">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d0e8f74d47_0_82"/>
          <p:cNvSpPr txBox="1">
            <a:spLocks noGrp="1"/>
          </p:cNvSpPr>
          <p:nvPr>
            <p:ph type="title"/>
          </p:nvPr>
        </p:nvSpPr>
        <p:spPr>
          <a:xfrm>
            <a:off x="482600" y="24014"/>
            <a:ext cx="8178900" cy="113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Vaccination rates</a:t>
            </a:r>
            <a:endParaRPr sz="4800" dirty="0"/>
          </a:p>
        </p:txBody>
      </p:sp>
      <p:cxnSp>
        <p:nvCxnSpPr>
          <p:cNvPr id="176" name="Google Shape;176;gd0e8f74d47_0_82"/>
          <p:cNvCxnSpPr/>
          <p:nvPr/>
        </p:nvCxnSpPr>
        <p:spPr>
          <a:xfrm>
            <a:off x="2667000" y="1055575"/>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77" name="Google Shape;177;gd0e8f74d47_0_82"/>
          <p:cNvSpPr txBox="1"/>
          <p:nvPr/>
        </p:nvSpPr>
        <p:spPr>
          <a:xfrm>
            <a:off x="848452" y="1122837"/>
            <a:ext cx="7074900" cy="665526"/>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1200"/>
              </a:spcBef>
              <a:spcAft>
                <a:spcPts val="1200"/>
              </a:spcAft>
              <a:buSzPts val="1100"/>
              <a:buNone/>
            </a:pPr>
            <a:r>
              <a:rPr lang="en-US" sz="1500" dirty="0">
                <a:solidFill>
                  <a:schemeClr val="dk1"/>
                </a:solidFill>
                <a:latin typeface="Sorts Mill Goudy"/>
                <a:ea typeface="Sorts Mill Goudy"/>
                <a:cs typeface="Sorts Mill Goudy"/>
                <a:sym typeface="Sorts Mill Goudy"/>
              </a:rPr>
              <a:t>Figure 2: Distribution of Vaccination Status in Respondents’ Social Network</a:t>
            </a:r>
          </a:p>
        </p:txBody>
      </p:sp>
      <p:sp>
        <p:nvSpPr>
          <p:cNvPr id="178" name="Google Shape;178;gd0e8f74d47_0_82"/>
          <p:cNvSpPr txBox="1">
            <a:spLocks noGrp="1"/>
          </p:cNvSpPr>
          <p:nvPr>
            <p:ph type="body" idx="1"/>
          </p:nvPr>
        </p:nvSpPr>
        <p:spPr>
          <a:xfrm>
            <a:off x="482600" y="6130893"/>
            <a:ext cx="8178900" cy="685500"/>
          </a:xfrm>
          <a:prstGeom prst="rect">
            <a:avLst/>
          </a:prstGeom>
          <a:noFill/>
          <a:ln>
            <a:noFill/>
          </a:ln>
        </p:spPr>
        <p:txBody>
          <a:bodyPr spcFirstLastPara="1" wrap="square" lIns="91425" tIns="45700" rIns="91425" bIns="45700" anchor="t" anchorCtr="0">
            <a:normAutofit fontScale="92500" lnSpcReduction="20000"/>
          </a:bodyPr>
          <a:lstStyle/>
          <a:p>
            <a:pPr marL="0" lvl="0" indent="0" algn="ctr">
              <a:spcBef>
                <a:spcPts val="0"/>
              </a:spcBef>
              <a:buSzPts val="2800"/>
              <a:buNone/>
            </a:pPr>
            <a:r>
              <a:rPr lang="en-US" dirty="0">
                <a:latin typeface="Sorts Mill Goudy" panose="020B0604020202020204" charset="0"/>
              </a:rPr>
              <a:t>IV = number of vaccinated discussants (0-3)</a:t>
            </a:r>
          </a:p>
          <a:p>
            <a:pPr marL="0" lvl="0" indent="0" algn="ctr">
              <a:spcBef>
                <a:spcPts val="0"/>
              </a:spcBef>
              <a:buSzPts val="2800"/>
              <a:buNone/>
            </a:pPr>
            <a:r>
              <a:rPr lang="en-US" dirty="0">
                <a:latin typeface="Sorts Mill Goudy" panose="020B0604020202020204" charset="0"/>
              </a:rPr>
              <a:t>DV =  whether respondent received a vaccine (0/1)</a:t>
            </a:r>
          </a:p>
          <a:p>
            <a:pPr marL="0" lvl="0" indent="0" algn="ctr" rtl="0">
              <a:lnSpc>
                <a:spcPct val="90000"/>
              </a:lnSpc>
              <a:spcBef>
                <a:spcPts val="0"/>
              </a:spcBef>
              <a:spcAft>
                <a:spcPts val="0"/>
              </a:spcAft>
              <a:buClr>
                <a:schemeClr val="dk1"/>
              </a:buClr>
              <a:buSzPts val="2800"/>
              <a:buNone/>
            </a:pPr>
            <a:endParaRPr dirty="0">
              <a:latin typeface="Sorts Mill Goudy" panose="020B0604020202020204" charset="0"/>
            </a:endParaRPr>
          </a:p>
        </p:txBody>
      </p:sp>
      <p:pic>
        <p:nvPicPr>
          <p:cNvPr id="2" name="Picture 1">
            <a:extLst>
              <a:ext uri="{FF2B5EF4-FFF2-40B4-BE49-F238E27FC236}">
                <a16:creationId xmlns:a16="http://schemas.microsoft.com/office/drawing/2014/main" id="{ABD8CAD5-CD7C-4B00-A3D3-DC12E6359292}"/>
              </a:ext>
            </a:extLst>
          </p:cNvPr>
          <p:cNvPicPr>
            <a:picLocks noChangeAspect="1"/>
          </p:cNvPicPr>
          <p:nvPr/>
        </p:nvPicPr>
        <p:blipFill>
          <a:blip r:embed="rId3"/>
          <a:stretch>
            <a:fillRect/>
          </a:stretch>
        </p:blipFill>
        <p:spPr>
          <a:xfrm>
            <a:off x="2087233" y="1788363"/>
            <a:ext cx="4969534" cy="4261057"/>
          </a:xfrm>
          <a:prstGeom prst="rect">
            <a:avLst/>
          </a:prstGeom>
        </p:spPr>
      </p:pic>
      <p:sp>
        <p:nvSpPr>
          <p:cNvPr id="3" name="Slide Number Placeholder 2">
            <a:extLst>
              <a:ext uri="{FF2B5EF4-FFF2-40B4-BE49-F238E27FC236}">
                <a16:creationId xmlns:a16="http://schemas.microsoft.com/office/drawing/2014/main" id="{950C98BE-0DF4-4EDA-B990-A74EB03B933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spTree>
    <p:extLst>
      <p:ext uri="{BB962C8B-B14F-4D97-AF65-F5344CB8AC3E}">
        <p14:creationId xmlns:p14="http://schemas.microsoft.com/office/powerpoint/2010/main" val="151817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cdb08b9cc8_0_36"/>
          <p:cNvSpPr txBox="1">
            <a:spLocks noGrp="1"/>
          </p:cNvSpPr>
          <p:nvPr>
            <p:ph type="title"/>
          </p:nvPr>
        </p:nvSpPr>
        <p:spPr>
          <a:xfrm>
            <a:off x="628650" y="3160451"/>
            <a:ext cx="7886700" cy="232373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sz="3800" dirty="0">
                <a:latin typeface="Sorts Mill Goudy"/>
                <a:ea typeface="Sorts Mill Goudy"/>
                <a:cs typeface="Sorts Mill Goudy"/>
                <a:sym typeface="Sorts Mill Goudy"/>
              </a:rPr>
              <a:t>How does an individual’s likelihood of being vaccinated change as their number of vaccinated discussants increases? </a:t>
            </a:r>
            <a:endParaRPr sz="3800" dirty="0">
              <a:latin typeface="Sorts Mill Goudy"/>
              <a:ea typeface="Sorts Mill Goudy"/>
              <a:cs typeface="Sorts Mill Goudy"/>
              <a:sym typeface="Sorts Mill Goudy"/>
            </a:endParaRPr>
          </a:p>
        </p:txBody>
      </p:sp>
      <p:pic>
        <p:nvPicPr>
          <p:cNvPr id="4" name="Picture 3">
            <a:extLst>
              <a:ext uri="{FF2B5EF4-FFF2-40B4-BE49-F238E27FC236}">
                <a16:creationId xmlns:a16="http://schemas.microsoft.com/office/drawing/2014/main" id="{07C8E168-DDE6-4126-AEC3-27D974DA4C97}"/>
              </a:ext>
            </a:extLst>
          </p:cNvPr>
          <p:cNvPicPr>
            <a:picLocks noChangeAspect="1"/>
          </p:cNvPicPr>
          <p:nvPr/>
        </p:nvPicPr>
        <p:blipFill rotWithShape="1">
          <a:blip r:embed="rId3"/>
          <a:srcRect b="20932"/>
          <a:stretch/>
        </p:blipFill>
        <p:spPr>
          <a:xfrm>
            <a:off x="628650" y="443135"/>
            <a:ext cx="6189135" cy="2717316"/>
          </a:xfrm>
          <a:prstGeom prst="rect">
            <a:avLst/>
          </a:prstGeom>
        </p:spPr>
      </p:pic>
      <p:sp>
        <p:nvSpPr>
          <p:cNvPr id="2" name="Slide Number Placeholder 1">
            <a:extLst>
              <a:ext uri="{FF2B5EF4-FFF2-40B4-BE49-F238E27FC236}">
                <a16:creationId xmlns:a16="http://schemas.microsoft.com/office/drawing/2014/main" id="{D7A41E2F-0331-4144-833C-B9EB925F96E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d0e8f74d47_0_82"/>
          <p:cNvSpPr txBox="1">
            <a:spLocks noGrp="1"/>
          </p:cNvSpPr>
          <p:nvPr>
            <p:ph type="title"/>
          </p:nvPr>
        </p:nvSpPr>
        <p:spPr>
          <a:xfrm>
            <a:off x="482600" y="24014"/>
            <a:ext cx="8178900" cy="1135800"/>
          </a:xfrm>
          <a:prstGeom prst="rect">
            <a:avLst/>
          </a:prstGeom>
          <a:noFill/>
          <a:ln>
            <a:noFill/>
          </a:ln>
        </p:spPr>
        <p:txBody>
          <a:bodyPr spcFirstLastPara="1" wrap="square" lIns="91425" tIns="45700" rIns="91425" bIns="45700" anchor="ctr" anchorCtr="0">
            <a:normAutofit/>
          </a:bodyPr>
          <a:lstStyle/>
          <a:p>
            <a:pPr algn="ctr">
              <a:buSzPts val="4400"/>
            </a:pPr>
            <a:r>
              <a:rPr lang="en-US" sz="4000" dirty="0">
                <a:latin typeface="Sorts Mill Goudy" panose="020B0604020202020204" charset="0"/>
              </a:rPr>
              <a:t>Homogenous social networks</a:t>
            </a:r>
            <a:endParaRPr sz="6000" dirty="0">
              <a:latin typeface="Sorts Mill Goudy" panose="020B0604020202020204" charset="0"/>
            </a:endParaRPr>
          </a:p>
        </p:txBody>
      </p:sp>
      <p:cxnSp>
        <p:nvCxnSpPr>
          <p:cNvPr id="176" name="Google Shape;176;gd0e8f74d47_0_82"/>
          <p:cNvCxnSpPr/>
          <p:nvPr/>
        </p:nvCxnSpPr>
        <p:spPr>
          <a:xfrm>
            <a:off x="2667000" y="1055575"/>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77" name="Google Shape;177;gd0e8f74d47_0_82"/>
          <p:cNvSpPr txBox="1"/>
          <p:nvPr/>
        </p:nvSpPr>
        <p:spPr>
          <a:xfrm>
            <a:off x="875086" y="1122837"/>
            <a:ext cx="7074900" cy="930984"/>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1200"/>
              </a:spcBef>
              <a:spcAft>
                <a:spcPts val="1200"/>
              </a:spcAft>
              <a:buSzPts val="1100"/>
              <a:buNone/>
            </a:pPr>
            <a:r>
              <a:rPr lang="en-US" sz="1500" dirty="0">
                <a:solidFill>
                  <a:schemeClr val="dk1"/>
                </a:solidFill>
                <a:latin typeface="Sorts Mill Goudy"/>
                <a:ea typeface="Sorts Mill Goudy"/>
                <a:cs typeface="Sorts Mill Goudy"/>
                <a:sym typeface="Sorts Mill Goudy"/>
              </a:rPr>
              <a:t>Figure 3: Distribution of Vaccination in Respondents’ Social Network Conditional on Respondents’ Vaccination Status</a:t>
            </a:r>
            <a:endParaRPr sz="1500" dirty="0">
              <a:solidFill>
                <a:schemeClr val="dk1"/>
              </a:solidFill>
              <a:latin typeface="Sorts Mill Goudy"/>
              <a:ea typeface="Sorts Mill Goudy"/>
              <a:cs typeface="Sorts Mill Goudy"/>
              <a:sym typeface="Sorts Mill Goudy"/>
            </a:endParaRPr>
          </a:p>
        </p:txBody>
      </p:sp>
      <p:sp>
        <p:nvSpPr>
          <p:cNvPr id="178" name="Google Shape;178;gd0e8f74d47_0_82"/>
          <p:cNvSpPr txBox="1">
            <a:spLocks noGrp="1"/>
          </p:cNvSpPr>
          <p:nvPr>
            <p:ph type="body" idx="1"/>
          </p:nvPr>
        </p:nvSpPr>
        <p:spPr>
          <a:xfrm>
            <a:off x="482600" y="6130893"/>
            <a:ext cx="8178900" cy="685500"/>
          </a:xfrm>
          <a:prstGeom prst="rect">
            <a:avLst/>
          </a:prstGeom>
          <a:noFill/>
          <a:ln>
            <a:noFill/>
          </a:ln>
        </p:spPr>
        <p:txBody>
          <a:bodyPr spcFirstLastPara="1" wrap="square" lIns="91425" tIns="45700" rIns="91425" bIns="45700" anchor="t" anchorCtr="0">
            <a:noAutofit/>
          </a:bodyPr>
          <a:lstStyle/>
          <a:p>
            <a:pPr marL="0" lvl="0" indent="0" algn="ctr">
              <a:spcBef>
                <a:spcPts val="0"/>
              </a:spcBef>
              <a:buSzPts val="2800"/>
              <a:buNone/>
            </a:pPr>
            <a:r>
              <a:rPr lang="en-US" sz="2400" dirty="0">
                <a:latin typeface="Sorts Mill Goudy" panose="020B0604020202020204" charset="0"/>
              </a:rPr>
              <a:t>Discussants’ vaccination status is closely associated with respondents’ vaccination status</a:t>
            </a:r>
            <a:endParaRPr sz="2400" dirty="0">
              <a:latin typeface="Sorts Mill Goudy" panose="020B0604020202020204" charset="0"/>
            </a:endParaRPr>
          </a:p>
        </p:txBody>
      </p:sp>
      <p:pic>
        <p:nvPicPr>
          <p:cNvPr id="2" name="Picture 1">
            <a:extLst>
              <a:ext uri="{FF2B5EF4-FFF2-40B4-BE49-F238E27FC236}">
                <a16:creationId xmlns:a16="http://schemas.microsoft.com/office/drawing/2014/main" id="{C404960D-BA82-42C2-B923-484A2355CD79}"/>
              </a:ext>
            </a:extLst>
          </p:cNvPr>
          <p:cNvPicPr>
            <a:picLocks noChangeAspect="1"/>
          </p:cNvPicPr>
          <p:nvPr/>
        </p:nvPicPr>
        <p:blipFill>
          <a:blip r:embed="rId3"/>
          <a:stretch>
            <a:fillRect/>
          </a:stretch>
        </p:blipFill>
        <p:spPr>
          <a:xfrm>
            <a:off x="1940410" y="1937636"/>
            <a:ext cx="4944251" cy="4239379"/>
          </a:xfrm>
          <a:prstGeom prst="rect">
            <a:avLst/>
          </a:prstGeom>
        </p:spPr>
      </p:pic>
      <p:sp>
        <p:nvSpPr>
          <p:cNvPr id="3" name="Slide Number Placeholder 2">
            <a:extLst>
              <a:ext uri="{FF2B5EF4-FFF2-40B4-BE49-F238E27FC236}">
                <a16:creationId xmlns:a16="http://schemas.microsoft.com/office/drawing/2014/main" id="{5AA736BD-C403-4F33-A2F8-6348FD1264E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spTree>
    <p:extLst>
      <p:ext uri="{BB962C8B-B14F-4D97-AF65-F5344CB8AC3E}">
        <p14:creationId xmlns:p14="http://schemas.microsoft.com/office/powerpoint/2010/main" val="953412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
        <p:cNvGrpSpPr/>
        <p:nvPr/>
      </p:nvGrpSpPr>
      <p:grpSpPr>
        <a:xfrm>
          <a:off x="0" y="0"/>
          <a:ext cx="0" cy="0"/>
          <a:chOff x="0" y="0"/>
          <a:chExt cx="0" cy="0"/>
        </a:xfrm>
      </p:grpSpPr>
      <p:sp>
        <p:nvSpPr>
          <p:cNvPr id="175" name="Google Shape;175;gd0e8f74d47_0_82"/>
          <p:cNvSpPr txBox="1">
            <a:spLocks noGrp="1"/>
          </p:cNvSpPr>
          <p:nvPr>
            <p:ph type="title"/>
          </p:nvPr>
        </p:nvSpPr>
        <p:spPr>
          <a:xfrm>
            <a:off x="482549" y="-80225"/>
            <a:ext cx="8178900" cy="113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Attitude Polarization</a:t>
            </a:r>
            <a:endParaRPr sz="4000" dirty="0"/>
          </a:p>
        </p:txBody>
      </p:sp>
      <p:cxnSp>
        <p:nvCxnSpPr>
          <p:cNvPr id="176" name="Google Shape;176;gd0e8f74d47_0_82"/>
          <p:cNvCxnSpPr/>
          <p:nvPr/>
        </p:nvCxnSpPr>
        <p:spPr>
          <a:xfrm>
            <a:off x="2666999" y="762498"/>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77" name="Google Shape;177;gd0e8f74d47_0_82"/>
          <p:cNvSpPr txBox="1"/>
          <p:nvPr/>
        </p:nvSpPr>
        <p:spPr>
          <a:xfrm>
            <a:off x="1034549" y="762498"/>
            <a:ext cx="7074900" cy="930984"/>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1200"/>
              </a:spcBef>
              <a:spcAft>
                <a:spcPts val="1200"/>
              </a:spcAft>
              <a:buSzPts val="1100"/>
              <a:buNone/>
            </a:pPr>
            <a:r>
              <a:rPr lang="en-US" sz="1500" dirty="0">
                <a:solidFill>
                  <a:schemeClr val="dk1"/>
                </a:solidFill>
                <a:latin typeface="Sorts Mill Goudy"/>
                <a:ea typeface="Sorts Mill Goudy"/>
                <a:cs typeface="Sorts Mill Goudy"/>
                <a:sym typeface="Sorts Mill Goudy"/>
              </a:rPr>
              <a:t>Figure 4: Distribution of Attitudes towards Vaccination in Respondents’ Social Network</a:t>
            </a:r>
            <a:endParaRPr sz="1500" dirty="0">
              <a:solidFill>
                <a:schemeClr val="dk1"/>
              </a:solidFill>
              <a:latin typeface="Sorts Mill Goudy"/>
              <a:ea typeface="Sorts Mill Goudy"/>
              <a:cs typeface="Sorts Mill Goudy"/>
              <a:sym typeface="Sorts Mill Goudy"/>
            </a:endParaRPr>
          </a:p>
        </p:txBody>
      </p:sp>
      <p:pic>
        <p:nvPicPr>
          <p:cNvPr id="2" name="Picture 1">
            <a:extLst>
              <a:ext uri="{FF2B5EF4-FFF2-40B4-BE49-F238E27FC236}">
                <a16:creationId xmlns:a16="http://schemas.microsoft.com/office/drawing/2014/main" id="{9424F3D0-EADD-4A29-8768-B7213063A2E6}"/>
              </a:ext>
            </a:extLst>
          </p:cNvPr>
          <p:cNvPicPr>
            <a:picLocks noChangeAspect="1"/>
          </p:cNvPicPr>
          <p:nvPr/>
        </p:nvPicPr>
        <p:blipFill>
          <a:blip r:embed="rId3"/>
          <a:stretch>
            <a:fillRect/>
          </a:stretch>
        </p:blipFill>
        <p:spPr>
          <a:xfrm>
            <a:off x="1946360" y="1606721"/>
            <a:ext cx="5251279" cy="5251279"/>
          </a:xfrm>
          <a:prstGeom prst="rect">
            <a:avLst/>
          </a:prstGeom>
        </p:spPr>
      </p:pic>
      <p:sp>
        <p:nvSpPr>
          <p:cNvPr id="3" name="Slide Number Placeholder 2">
            <a:extLst>
              <a:ext uri="{FF2B5EF4-FFF2-40B4-BE49-F238E27FC236}">
                <a16:creationId xmlns:a16="http://schemas.microsoft.com/office/drawing/2014/main" id="{300F3477-EE2D-464B-B63C-E8F211CD24C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d0e8f74d47_0_82"/>
          <p:cNvSpPr txBox="1">
            <a:spLocks noGrp="1"/>
          </p:cNvSpPr>
          <p:nvPr>
            <p:ph type="title"/>
          </p:nvPr>
        </p:nvSpPr>
        <p:spPr>
          <a:xfrm>
            <a:off x="482600" y="24014"/>
            <a:ext cx="8178900" cy="113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Positive Association</a:t>
            </a:r>
            <a:endParaRPr sz="4000" dirty="0"/>
          </a:p>
        </p:txBody>
      </p:sp>
      <p:cxnSp>
        <p:nvCxnSpPr>
          <p:cNvPr id="176" name="Google Shape;176;gd0e8f74d47_0_82"/>
          <p:cNvCxnSpPr/>
          <p:nvPr/>
        </p:nvCxnSpPr>
        <p:spPr>
          <a:xfrm>
            <a:off x="2667000" y="1055575"/>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77" name="Google Shape;177;gd0e8f74d47_0_82"/>
          <p:cNvSpPr txBox="1"/>
          <p:nvPr/>
        </p:nvSpPr>
        <p:spPr>
          <a:xfrm>
            <a:off x="875086" y="1122837"/>
            <a:ext cx="7074900" cy="665526"/>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1200"/>
              </a:spcBef>
              <a:spcAft>
                <a:spcPts val="1200"/>
              </a:spcAft>
              <a:buSzPts val="1100"/>
              <a:buNone/>
            </a:pPr>
            <a:r>
              <a:rPr lang="en-US" sz="1500" dirty="0">
                <a:solidFill>
                  <a:schemeClr val="dk1"/>
                </a:solidFill>
                <a:latin typeface="Sorts Mill Goudy"/>
                <a:ea typeface="Sorts Mill Goudy"/>
                <a:cs typeface="Sorts Mill Goudy"/>
                <a:sym typeface="Sorts Mill Goudy"/>
              </a:rPr>
              <a:t>Figure 4: The Effect of Network Vaccination on the Likelihood of Being Vaccinated     </a:t>
            </a:r>
            <a:endParaRPr sz="1500" dirty="0">
              <a:solidFill>
                <a:schemeClr val="dk1"/>
              </a:solidFill>
              <a:latin typeface="Sorts Mill Goudy"/>
              <a:ea typeface="Sorts Mill Goudy"/>
              <a:cs typeface="Sorts Mill Goudy"/>
              <a:sym typeface="Sorts Mill Goudy"/>
            </a:endParaRPr>
          </a:p>
        </p:txBody>
      </p:sp>
      <p:sp>
        <p:nvSpPr>
          <p:cNvPr id="178" name="Google Shape;178;gd0e8f74d47_0_82"/>
          <p:cNvSpPr txBox="1">
            <a:spLocks noGrp="1"/>
          </p:cNvSpPr>
          <p:nvPr>
            <p:ph type="body" idx="1"/>
          </p:nvPr>
        </p:nvSpPr>
        <p:spPr>
          <a:xfrm>
            <a:off x="482600" y="6045693"/>
            <a:ext cx="8178900" cy="770700"/>
          </a:xfrm>
          <a:prstGeom prst="rect">
            <a:avLst/>
          </a:prstGeom>
          <a:noFill/>
          <a:ln>
            <a:noFill/>
          </a:ln>
        </p:spPr>
        <p:txBody>
          <a:bodyPr spcFirstLastPara="1" wrap="square" lIns="91425" tIns="45700" rIns="91425" bIns="45700" anchor="t" anchorCtr="0">
            <a:normAutofit/>
          </a:bodyPr>
          <a:lstStyle/>
          <a:p>
            <a:pPr marL="0" lvl="0" indent="0" algn="ctr">
              <a:spcBef>
                <a:spcPts val="0"/>
              </a:spcBef>
              <a:buSzPts val="2800"/>
              <a:buNone/>
            </a:pPr>
            <a:r>
              <a:rPr lang="en-US" sz="2400" dirty="0">
                <a:latin typeface="Sorts Mill Goudy" panose="020B0604020202020204" charset="0"/>
              </a:rPr>
              <a:t>Strong relationship between the number of vaccinated discussants and respondents’ vaccination status</a:t>
            </a:r>
          </a:p>
          <a:p>
            <a:pPr marL="0" lvl="0" indent="0" algn="ctr">
              <a:spcBef>
                <a:spcPts val="0"/>
              </a:spcBef>
              <a:buSzPts val="2800"/>
              <a:buNone/>
            </a:pPr>
            <a:endParaRPr dirty="0">
              <a:latin typeface="Sorts Mill Goudy" panose="020B0604020202020204" charset="0"/>
            </a:endParaRPr>
          </a:p>
        </p:txBody>
      </p:sp>
      <p:pic>
        <p:nvPicPr>
          <p:cNvPr id="2" name="Picture 1">
            <a:extLst>
              <a:ext uri="{FF2B5EF4-FFF2-40B4-BE49-F238E27FC236}">
                <a16:creationId xmlns:a16="http://schemas.microsoft.com/office/drawing/2014/main" id="{97EDB922-5BF5-4846-929A-1DA1FFC4C595}"/>
              </a:ext>
            </a:extLst>
          </p:cNvPr>
          <p:cNvPicPr>
            <a:picLocks noChangeAspect="1"/>
          </p:cNvPicPr>
          <p:nvPr/>
        </p:nvPicPr>
        <p:blipFill>
          <a:blip r:embed="rId3"/>
          <a:stretch>
            <a:fillRect/>
          </a:stretch>
        </p:blipFill>
        <p:spPr>
          <a:xfrm>
            <a:off x="1700386" y="1678139"/>
            <a:ext cx="5743228" cy="4310369"/>
          </a:xfrm>
          <a:prstGeom prst="rect">
            <a:avLst/>
          </a:prstGeom>
        </p:spPr>
      </p:pic>
      <p:sp>
        <p:nvSpPr>
          <p:cNvPr id="3" name="Slide Number Placeholder 2">
            <a:extLst>
              <a:ext uri="{FF2B5EF4-FFF2-40B4-BE49-F238E27FC236}">
                <a16:creationId xmlns:a16="http://schemas.microsoft.com/office/drawing/2014/main" id="{05454988-FAFA-40C8-BAB6-64E8D5DFB12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Tree>
    <p:extLst>
      <p:ext uri="{BB962C8B-B14F-4D97-AF65-F5344CB8AC3E}">
        <p14:creationId xmlns:p14="http://schemas.microsoft.com/office/powerpoint/2010/main" val="1035509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cdb08b9cc8_0_10"/>
          <p:cNvSpPr txBox="1">
            <a:spLocks noGrp="1"/>
          </p:cNvSpPr>
          <p:nvPr>
            <p:ph type="title"/>
          </p:nvPr>
        </p:nvSpPr>
        <p:spPr>
          <a:xfrm>
            <a:off x="0" y="365126"/>
            <a:ext cx="91440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Partisanship and Vaccination </a:t>
            </a:r>
            <a:endParaRPr sz="4000" dirty="0"/>
          </a:p>
        </p:txBody>
      </p:sp>
      <p:sp>
        <p:nvSpPr>
          <p:cNvPr id="127" name="Google Shape;127;gcdb08b9cc8_0_10"/>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p>
            <a:pPr marL="228600" lvl="0" indent="-228600">
              <a:buSzPts val="2800"/>
              <a:buFont typeface="Sorts Mill Goudy"/>
              <a:buChar char="•"/>
            </a:pPr>
            <a:r>
              <a:rPr lang="en-US" dirty="0">
                <a:latin typeface="Sorts Mill Goudy"/>
                <a:ea typeface="Sorts Mill Goudy"/>
                <a:cs typeface="Sorts Mill Goudy"/>
                <a:sym typeface="Sorts Mill Goudy"/>
              </a:rPr>
              <a:t>Remarkably strong association </a:t>
            </a:r>
          </a:p>
          <a:p>
            <a:pPr marL="685800" lvl="1" indent="-228600">
              <a:buSzPts val="2800"/>
              <a:buFont typeface="Sorts Mill Goudy"/>
              <a:buChar char="•"/>
            </a:pPr>
            <a:r>
              <a:rPr lang="en-US" dirty="0">
                <a:latin typeface="Sorts Mill Goudy"/>
                <a:ea typeface="Sorts Mill Goudy"/>
                <a:cs typeface="Sorts Mill Goudy"/>
                <a:sym typeface="Sorts Mill Goudy"/>
              </a:rPr>
              <a:t>Individuals’ network composition </a:t>
            </a:r>
          </a:p>
          <a:p>
            <a:pPr marL="685800" lvl="1" indent="-228600">
              <a:buSzPts val="2800"/>
              <a:buFont typeface="Sorts Mill Goudy"/>
              <a:buChar char="•"/>
            </a:pPr>
            <a:r>
              <a:rPr lang="en-US" dirty="0">
                <a:latin typeface="Sorts Mill Goudy"/>
                <a:ea typeface="Sorts Mill Goudy"/>
                <a:cs typeface="Sorts Mill Goudy"/>
                <a:sym typeface="Sorts Mill Goudy"/>
              </a:rPr>
              <a:t>Vaccination status</a:t>
            </a:r>
          </a:p>
          <a:p>
            <a:pPr marL="228600" indent="-228600">
              <a:buSzPts val="2800"/>
              <a:buFont typeface="Sorts Mill Goudy"/>
              <a:buChar char="•"/>
            </a:pPr>
            <a:r>
              <a:rPr lang="en-US" dirty="0">
                <a:latin typeface="Sorts Mill Goudy"/>
                <a:ea typeface="Sorts Mill Goudy"/>
                <a:cs typeface="Sorts Mill Goudy"/>
                <a:sym typeface="Sorts Mill Goudy"/>
              </a:rPr>
              <a:t>Mechanisms?</a:t>
            </a:r>
          </a:p>
          <a:p>
            <a:pPr marL="685800" lvl="1" indent="-228600">
              <a:buSzPts val="2800"/>
              <a:buFont typeface="Sorts Mill Goudy"/>
              <a:buChar char="•"/>
            </a:pPr>
            <a:r>
              <a:rPr lang="en-US" dirty="0">
                <a:latin typeface="Sorts Mill Goudy"/>
                <a:ea typeface="Sorts Mill Goudy"/>
                <a:cs typeface="Sorts Mill Goudy"/>
                <a:sym typeface="Sorts Mill Goudy"/>
              </a:rPr>
              <a:t>Further work </a:t>
            </a:r>
          </a:p>
          <a:p>
            <a:pPr marL="228600" indent="-228600">
              <a:buSzPts val="2800"/>
              <a:buFont typeface="Sorts Mill Goudy"/>
              <a:buChar char="•"/>
            </a:pPr>
            <a:r>
              <a:rPr lang="en-US" dirty="0">
                <a:latin typeface="Sorts Mill Goudy"/>
                <a:ea typeface="Sorts Mill Goudy"/>
                <a:cs typeface="Sorts Mill Goudy"/>
                <a:sym typeface="Sorts Mill Goudy"/>
              </a:rPr>
              <a:t>PID?</a:t>
            </a:r>
          </a:p>
          <a:p>
            <a:pPr marL="228600" indent="-228600">
              <a:buSzPts val="2800"/>
              <a:buFont typeface="Sorts Mill Goudy"/>
              <a:buChar char="•"/>
            </a:pPr>
            <a:r>
              <a:rPr lang="en-US" dirty="0">
                <a:latin typeface="Sorts Mill Goudy"/>
                <a:ea typeface="Sorts Mill Goudy"/>
                <a:cs typeface="Sorts Mill Goudy"/>
                <a:sym typeface="Sorts Mill Goudy"/>
              </a:rPr>
              <a:t>Widespread findings of polarization in vaccination by PID</a:t>
            </a:r>
          </a:p>
          <a:p>
            <a:pPr marL="685800" lvl="1" indent="-228600">
              <a:buSzPts val="2800"/>
              <a:buFont typeface="Sorts Mill Goudy"/>
              <a:buChar char="•"/>
            </a:pPr>
            <a:r>
              <a:rPr lang="en-US" dirty="0">
                <a:latin typeface="Sorts Mill Goudy"/>
                <a:ea typeface="Sorts Mill Goudy"/>
                <a:cs typeface="Sorts Mill Goudy"/>
                <a:sym typeface="Sorts Mill Goudy"/>
              </a:rPr>
              <a:t>Republican hesitancy </a:t>
            </a:r>
          </a:p>
          <a:p>
            <a:pPr marL="685800" lvl="1" indent="-228600">
              <a:buSzPts val="2800"/>
              <a:buFont typeface="Sorts Mill Goudy"/>
              <a:buChar char="•"/>
            </a:pPr>
            <a:endParaRPr dirty="0">
              <a:latin typeface="Sorts Mill Goudy"/>
              <a:ea typeface="Sorts Mill Goudy"/>
              <a:cs typeface="Sorts Mill Goudy"/>
              <a:sym typeface="Sorts Mill Goudy"/>
            </a:endParaRPr>
          </a:p>
        </p:txBody>
      </p:sp>
      <p:cxnSp>
        <p:nvCxnSpPr>
          <p:cNvPr id="128" name="Google Shape;128;gcdb08b9cc8_0_10"/>
          <p:cNvCxnSpPr/>
          <p:nvPr/>
        </p:nvCxnSpPr>
        <p:spPr>
          <a:xfrm>
            <a:off x="2667000" y="1491524"/>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2" name="Slide Number Placeholder 1">
            <a:extLst>
              <a:ext uri="{FF2B5EF4-FFF2-40B4-BE49-F238E27FC236}">
                <a16:creationId xmlns:a16="http://schemas.microsoft.com/office/drawing/2014/main" id="{3D0C99DD-F085-4D12-85D1-002FDA019C5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spTree>
    <p:extLst>
      <p:ext uri="{BB962C8B-B14F-4D97-AF65-F5344CB8AC3E}">
        <p14:creationId xmlns:p14="http://schemas.microsoft.com/office/powerpoint/2010/main" val="2567285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d0e8f74d47_0_82"/>
          <p:cNvSpPr txBox="1">
            <a:spLocks noGrp="1"/>
          </p:cNvSpPr>
          <p:nvPr>
            <p:ph type="title"/>
          </p:nvPr>
        </p:nvSpPr>
        <p:spPr>
          <a:xfrm>
            <a:off x="482600" y="24014"/>
            <a:ext cx="8178900" cy="113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Political Polarization? </a:t>
            </a:r>
            <a:endParaRPr sz="4000" dirty="0"/>
          </a:p>
        </p:txBody>
      </p:sp>
      <p:cxnSp>
        <p:nvCxnSpPr>
          <p:cNvPr id="176" name="Google Shape;176;gd0e8f74d47_0_82"/>
          <p:cNvCxnSpPr/>
          <p:nvPr/>
        </p:nvCxnSpPr>
        <p:spPr>
          <a:xfrm>
            <a:off x="2667000" y="1055575"/>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77" name="Google Shape;177;gd0e8f74d47_0_82"/>
          <p:cNvSpPr txBox="1"/>
          <p:nvPr/>
        </p:nvSpPr>
        <p:spPr>
          <a:xfrm>
            <a:off x="875086" y="1122837"/>
            <a:ext cx="7074900" cy="930984"/>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1200"/>
              </a:spcBef>
              <a:spcAft>
                <a:spcPts val="1200"/>
              </a:spcAft>
              <a:buSzPts val="1100"/>
              <a:buNone/>
            </a:pPr>
            <a:r>
              <a:rPr lang="en-US" sz="1500" dirty="0">
                <a:solidFill>
                  <a:schemeClr val="dk1"/>
                </a:solidFill>
                <a:latin typeface="Sorts Mill Goudy"/>
                <a:ea typeface="Sorts Mill Goudy"/>
                <a:cs typeface="Sorts Mill Goudy"/>
                <a:sym typeface="Sorts Mill Goudy"/>
              </a:rPr>
              <a:t>Figure 6: Distribution of Vaccination in Respondents’ Social Network Conditional on Respondent’s Vaccination Status Across Partisanship</a:t>
            </a:r>
            <a:endParaRPr sz="1500" dirty="0">
              <a:solidFill>
                <a:schemeClr val="dk1"/>
              </a:solidFill>
              <a:latin typeface="Sorts Mill Goudy"/>
              <a:ea typeface="Sorts Mill Goudy"/>
              <a:cs typeface="Sorts Mill Goudy"/>
              <a:sym typeface="Sorts Mill Goudy"/>
            </a:endParaRPr>
          </a:p>
        </p:txBody>
      </p:sp>
      <p:sp>
        <p:nvSpPr>
          <p:cNvPr id="178" name="Google Shape;178;gd0e8f74d47_0_82"/>
          <p:cNvSpPr txBox="1">
            <a:spLocks noGrp="1"/>
          </p:cNvSpPr>
          <p:nvPr>
            <p:ph type="body" idx="1"/>
          </p:nvPr>
        </p:nvSpPr>
        <p:spPr>
          <a:xfrm>
            <a:off x="482600" y="6130893"/>
            <a:ext cx="8178900" cy="6855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dirty="0">
                <a:latin typeface="Sorts Mill Goudy" panose="020B0604020202020204" charset="0"/>
              </a:rPr>
              <a:t>Network effects function across parties</a:t>
            </a:r>
            <a:endParaRPr dirty="0">
              <a:latin typeface="Sorts Mill Goudy" panose="020B0604020202020204" charset="0"/>
            </a:endParaRPr>
          </a:p>
        </p:txBody>
      </p:sp>
      <p:pic>
        <p:nvPicPr>
          <p:cNvPr id="2" name="Picture 1">
            <a:extLst>
              <a:ext uri="{FF2B5EF4-FFF2-40B4-BE49-F238E27FC236}">
                <a16:creationId xmlns:a16="http://schemas.microsoft.com/office/drawing/2014/main" id="{D7A7CF8F-5093-4661-BAC8-90065DC9E13D}"/>
              </a:ext>
            </a:extLst>
          </p:cNvPr>
          <p:cNvPicPr>
            <a:picLocks noChangeAspect="1"/>
          </p:cNvPicPr>
          <p:nvPr/>
        </p:nvPicPr>
        <p:blipFill>
          <a:blip r:embed="rId3"/>
          <a:stretch>
            <a:fillRect/>
          </a:stretch>
        </p:blipFill>
        <p:spPr>
          <a:xfrm>
            <a:off x="1159505" y="1951082"/>
            <a:ext cx="6790481" cy="4077072"/>
          </a:xfrm>
          <a:prstGeom prst="rect">
            <a:avLst/>
          </a:prstGeom>
        </p:spPr>
      </p:pic>
      <p:sp>
        <p:nvSpPr>
          <p:cNvPr id="3" name="Slide Number Placeholder 2">
            <a:extLst>
              <a:ext uri="{FF2B5EF4-FFF2-40B4-BE49-F238E27FC236}">
                <a16:creationId xmlns:a16="http://schemas.microsoft.com/office/drawing/2014/main" id="{11E8BBE3-102E-4424-8787-58F9E26FCDF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Tree>
    <p:extLst>
      <p:ext uri="{BB962C8B-B14F-4D97-AF65-F5344CB8AC3E}">
        <p14:creationId xmlns:p14="http://schemas.microsoft.com/office/powerpoint/2010/main" val="357915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0"/>
        <p:cNvGrpSpPr/>
        <p:nvPr/>
      </p:nvGrpSpPr>
      <p:grpSpPr>
        <a:xfrm>
          <a:off x="0" y="0"/>
          <a:ext cx="0" cy="0"/>
          <a:chOff x="0" y="0"/>
          <a:chExt cx="0" cy="0"/>
        </a:xfrm>
      </p:grpSpPr>
      <p:sp>
        <p:nvSpPr>
          <p:cNvPr id="251" name="Google Shape;251;p13"/>
          <p:cNvSpPr txBox="1">
            <a:spLocks noGrp="1"/>
          </p:cNvSpPr>
          <p:nvPr>
            <p:ph type="title"/>
          </p:nvPr>
        </p:nvSpPr>
        <p:spPr>
          <a:xfrm>
            <a:off x="247389" y="856180"/>
            <a:ext cx="3907361" cy="112806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500"/>
              <a:buFont typeface="Sorts Mill Goudy"/>
              <a:buNone/>
            </a:pPr>
            <a:r>
              <a:rPr lang="en-US" sz="3500" dirty="0">
                <a:latin typeface="Sorts Mill Goudy"/>
                <a:ea typeface="Sorts Mill Goudy"/>
                <a:cs typeface="Sorts Mill Goudy"/>
                <a:sym typeface="Sorts Mill Goudy"/>
              </a:rPr>
              <a:t>Major Take Always</a:t>
            </a:r>
            <a:endParaRPr dirty="0"/>
          </a:p>
        </p:txBody>
      </p:sp>
      <p:sp>
        <p:nvSpPr>
          <p:cNvPr id="252" name="Google Shape;252;p13"/>
          <p:cNvSpPr txBox="1">
            <a:spLocks noGrp="1"/>
          </p:cNvSpPr>
          <p:nvPr>
            <p:ph type="body" idx="1"/>
          </p:nvPr>
        </p:nvSpPr>
        <p:spPr>
          <a:xfrm>
            <a:off x="443039" y="2330505"/>
            <a:ext cx="3419569" cy="3979585"/>
          </a:xfrm>
          <a:prstGeom prst="rect">
            <a:avLst/>
          </a:prstGeom>
          <a:noFill/>
          <a:ln>
            <a:noFill/>
          </a:ln>
        </p:spPr>
        <p:txBody>
          <a:bodyPr spcFirstLastPara="1" wrap="square" lIns="91425" tIns="45700" rIns="91425" bIns="45700" anchor="ctr" anchorCtr="0">
            <a:normAutofit fontScale="70000" lnSpcReduction="20000"/>
          </a:bodyPr>
          <a:lstStyle/>
          <a:p>
            <a:pPr marL="228600" lvl="0" indent="-222250">
              <a:buSzPts val="1700"/>
            </a:pPr>
            <a:r>
              <a:rPr lang="en-US" dirty="0">
                <a:latin typeface="Sorts Mill Goudy" panose="020B0604020202020204" charset="0"/>
              </a:rPr>
              <a:t>Attitudes about COVID-19 vaccines are polarized by network vaccination levels</a:t>
            </a:r>
          </a:p>
          <a:p>
            <a:pPr marL="228600" lvl="0" indent="-222250">
              <a:buSzPts val="1700"/>
            </a:pPr>
            <a:r>
              <a:rPr lang="en-US" dirty="0">
                <a:latin typeface="Sorts Mill Goudy" panose="020B0604020202020204" charset="0"/>
              </a:rPr>
              <a:t>Respondents tend to exist in networks polarized by vaccination status</a:t>
            </a:r>
          </a:p>
          <a:p>
            <a:pPr marL="228600" lvl="0" indent="-222250">
              <a:buSzPts val="1700"/>
            </a:pPr>
            <a:r>
              <a:rPr lang="en-US" dirty="0">
                <a:latin typeface="Sorts Mill Goudy" panose="020B0604020202020204" charset="0"/>
              </a:rPr>
              <a:t>Partisans in vaccinated networks are equally likely to receive a COVID-19 vaccine</a:t>
            </a:r>
          </a:p>
          <a:p>
            <a:pPr marL="228600" lvl="0" indent="-222250">
              <a:buSzPts val="1700"/>
            </a:pPr>
            <a:r>
              <a:rPr lang="en-US" dirty="0">
                <a:latin typeface="Sorts Mill Goudy" panose="020B0604020202020204" charset="0"/>
              </a:rPr>
              <a:t>Unvaccinated individuals face reinforcing social pressure from their closest associates </a:t>
            </a:r>
          </a:p>
        </p:txBody>
      </p:sp>
      <p:cxnSp>
        <p:nvCxnSpPr>
          <p:cNvPr id="253" name="Google Shape;253;p13"/>
          <p:cNvCxnSpPr/>
          <p:nvPr/>
        </p:nvCxnSpPr>
        <p:spPr>
          <a:xfrm>
            <a:off x="247389" y="1818441"/>
            <a:ext cx="3810000" cy="1588"/>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pic>
        <p:nvPicPr>
          <p:cNvPr id="2" name="Picture 1">
            <a:extLst>
              <a:ext uri="{FF2B5EF4-FFF2-40B4-BE49-F238E27FC236}">
                <a16:creationId xmlns:a16="http://schemas.microsoft.com/office/drawing/2014/main" id="{66B678FA-D07B-4553-8815-4A7D7B805486}"/>
              </a:ext>
            </a:extLst>
          </p:cNvPr>
          <p:cNvPicPr>
            <a:picLocks noChangeAspect="1"/>
          </p:cNvPicPr>
          <p:nvPr/>
        </p:nvPicPr>
        <p:blipFill rotWithShape="1">
          <a:blip r:embed="rId3"/>
          <a:srcRect l="32185" r="14331"/>
          <a:stretch/>
        </p:blipFill>
        <p:spPr>
          <a:xfrm>
            <a:off x="4154750" y="1818441"/>
            <a:ext cx="4305669" cy="4523758"/>
          </a:xfrm>
          <a:prstGeom prst="rect">
            <a:avLst/>
          </a:prstGeom>
        </p:spPr>
      </p:pic>
      <p:sp>
        <p:nvSpPr>
          <p:cNvPr id="3" name="Slide Number Placeholder 2">
            <a:extLst>
              <a:ext uri="{FF2B5EF4-FFF2-40B4-BE49-F238E27FC236}">
                <a16:creationId xmlns:a16="http://schemas.microsoft.com/office/drawing/2014/main" id="{D72E70EB-E82C-4C54-9914-7A7236E8685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3"/>
          <p:cNvSpPr txBox="1">
            <a:spLocks noGrp="1"/>
          </p:cNvSpPr>
          <p:nvPr>
            <p:ph type="title"/>
          </p:nvPr>
        </p:nvSpPr>
        <p:spPr>
          <a:xfrm>
            <a:off x="247389" y="856180"/>
            <a:ext cx="3907361" cy="112806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500"/>
              <a:buFont typeface="Sorts Mill Goudy"/>
              <a:buNone/>
            </a:pPr>
            <a:r>
              <a:rPr lang="en-US" sz="3500" dirty="0">
                <a:latin typeface="Sorts Mill Goudy"/>
                <a:ea typeface="Sorts Mill Goudy"/>
                <a:cs typeface="Sorts Mill Goudy"/>
                <a:sym typeface="Sorts Mill Goudy"/>
              </a:rPr>
              <a:t>Questions</a:t>
            </a:r>
            <a:endParaRPr dirty="0"/>
          </a:p>
        </p:txBody>
      </p:sp>
      <p:sp>
        <p:nvSpPr>
          <p:cNvPr id="252" name="Google Shape;252;p13"/>
          <p:cNvSpPr txBox="1">
            <a:spLocks noGrp="1"/>
          </p:cNvSpPr>
          <p:nvPr>
            <p:ph type="body" idx="1"/>
          </p:nvPr>
        </p:nvSpPr>
        <p:spPr>
          <a:xfrm>
            <a:off x="443039" y="2330505"/>
            <a:ext cx="3419569" cy="3979585"/>
          </a:xfrm>
          <a:prstGeom prst="rect">
            <a:avLst/>
          </a:prstGeom>
          <a:noFill/>
          <a:ln>
            <a:noFill/>
          </a:ln>
        </p:spPr>
        <p:txBody>
          <a:bodyPr spcFirstLastPara="1" wrap="square" lIns="91425" tIns="45700" rIns="91425" bIns="45700" anchor="ctr" anchorCtr="0">
            <a:normAutofit/>
          </a:bodyPr>
          <a:lstStyle/>
          <a:p>
            <a:pPr marL="228600" lvl="0" indent="-222250">
              <a:buSzPts val="1700"/>
            </a:pPr>
            <a:r>
              <a:rPr lang="en-US" dirty="0">
                <a:latin typeface="Sorts Mill Goudy" panose="020B0604020202020204" charset="0"/>
              </a:rPr>
              <a:t>How serious an inhibitor to publication is the endogeneity? </a:t>
            </a:r>
          </a:p>
          <a:p>
            <a:pPr marL="228600" lvl="0" indent="-222250">
              <a:buSzPts val="1700"/>
            </a:pPr>
            <a:r>
              <a:rPr lang="en-US" dirty="0">
                <a:latin typeface="Sorts Mill Goudy" panose="020B0604020202020204" charset="0"/>
              </a:rPr>
              <a:t>Recommended journals?</a:t>
            </a:r>
          </a:p>
          <a:p>
            <a:pPr marL="228600" lvl="0" indent="-222250">
              <a:buSzPts val="1700"/>
            </a:pPr>
            <a:r>
              <a:rPr lang="en-US" dirty="0">
                <a:latin typeface="Sorts Mill Goudy" panose="020B0604020202020204" charset="0"/>
              </a:rPr>
              <a:t>Frame as competing hypothesis?</a:t>
            </a:r>
          </a:p>
        </p:txBody>
      </p:sp>
      <p:cxnSp>
        <p:nvCxnSpPr>
          <p:cNvPr id="253" name="Google Shape;253;p13"/>
          <p:cNvCxnSpPr/>
          <p:nvPr/>
        </p:nvCxnSpPr>
        <p:spPr>
          <a:xfrm>
            <a:off x="247389" y="1818441"/>
            <a:ext cx="3810000" cy="1588"/>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3" name="Slide Number Placeholder 2">
            <a:extLst>
              <a:ext uri="{FF2B5EF4-FFF2-40B4-BE49-F238E27FC236}">
                <a16:creationId xmlns:a16="http://schemas.microsoft.com/office/drawing/2014/main" id="{D72E70EB-E82C-4C54-9914-7A7236E8685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pic>
        <p:nvPicPr>
          <p:cNvPr id="4" name="Picture 3">
            <a:extLst>
              <a:ext uri="{FF2B5EF4-FFF2-40B4-BE49-F238E27FC236}">
                <a16:creationId xmlns:a16="http://schemas.microsoft.com/office/drawing/2014/main" id="{504F3922-0500-43DB-ABC0-835CCD17A7FE}"/>
              </a:ext>
            </a:extLst>
          </p:cNvPr>
          <p:cNvPicPr>
            <a:picLocks noChangeAspect="1"/>
          </p:cNvPicPr>
          <p:nvPr/>
        </p:nvPicPr>
        <p:blipFill rotWithShape="1">
          <a:blip r:embed="rId3"/>
          <a:srcRect l="8886" r="7758"/>
          <a:stretch/>
        </p:blipFill>
        <p:spPr>
          <a:xfrm>
            <a:off x="4028011" y="1984248"/>
            <a:ext cx="5115989" cy="4091672"/>
          </a:xfrm>
          <a:prstGeom prst="rect">
            <a:avLst/>
          </a:prstGeom>
        </p:spPr>
      </p:pic>
    </p:spTree>
    <p:extLst>
      <p:ext uri="{BB962C8B-B14F-4D97-AF65-F5344CB8AC3E}">
        <p14:creationId xmlns:p14="http://schemas.microsoft.com/office/powerpoint/2010/main" val="383130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Google Shape;259;p14"/>
          <p:cNvPicPr preferRelativeResize="0"/>
          <p:nvPr/>
        </p:nvPicPr>
        <p:blipFill rotWithShape="1">
          <a:blip r:embed="rId3">
            <a:alphaModFix amt="30000"/>
          </a:blip>
          <a:srcRect l="5555" r="5555"/>
          <a:stretch/>
        </p:blipFill>
        <p:spPr>
          <a:xfrm>
            <a:off x="0" y="0"/>
            <a:ext cx="9144000" cy="6858000"/>
          </a:xfrm>
          <a:prstGeom prst="rect">
            <a:avLst/>
          </a:prstGeom>
          <a:noFill/>
          <a:ln>
            <a:noFill/>
          </a:ln>
        </p:spPr>
      </p:pic>
      <p:sp>
        <p:nvSpPr>
          <p:cNvPr id="260" name="Google Shape;260;p14"/>
          <p:cNvSpPr txBox="1">
            <a:spLocks noGrp="1"/>
          </p:cNvSpPr>
          <p:nvPr>
            <p:ph type="title"/>
          </p:nvPr>
        </p:nvSpPr>
        <p:spPr>
          <a:xfrm>
            <a:off x="628650" y="2791013"/>
            <a:ext cx="78867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6000"/>
              <a:buFont typeface="Sorts Mill Goudy"/>
              <a:buNone/>
            </a:pPr>
            <a:r>
              <a:rPr lang="en-US" sz="6000" u="sng">
                <a:latin typeface="Sorts Mill Goudy"/>
                <a:ea typeface="Sorts Mill Goudy"/>
                <a:cs typeface="Sorts Mill Goudy"/>
                <a:sym typeface="Sorts Mill Goudy"/>
              </a:rPr>
              <a:t>Thank You</a:t>
            </a:r>
            <a:endParaRPr sz="6000" u="sng"/>
          </a:p>
        </p:txBody>
      </p:sp>
      <p:sp>
        <p:nvSpPr>
          <p:cNvPr id="261" name="Google Shape;261;p14"/>
          <p:cNvSpPr txBox="1"/>
          <p:nvPr/>
        </p:nvSpPr>
        <p:spPr>
          <a:xfrm>
            <a:off x="1143000" y="3998275"/>
            <a:ext cx="6858000" cy="1907100"/>
          </a:xfrm>
          <a:prstGeom prst="rect">
            <a:avLst/>
          </a:prstGeom>
          <a:noFill/>
          <a:ln>
            <a:noFill/>
          </a:ln>
        </p:spPr>
        <p:txBody>
          <a:bodyPr spcFirstLastPara="1" wrap="square" lIns="91425" tIns="45700" rIns="91425" bIns="45700" anchor="t" anchorCtr="0">
            <a:normAutofit fontScale="40000" lnSpcReduction="20000"/>
          </a:bodyPr>
          <a:lstStyle/>
          <a:p>
            <a:pPr marL="0" marR="0" lvl="0" indent="0" algn="ctr" defTabSz="914400" rtl="0" eaLnBrk="1" fontAlgn="auto" latinLnBrk="0" hangingPunct="1">
              <a:lnSpc>
                <a:spcPct val="90000"/>
              </a:lnSpc>
              <a:spcBef>
                <a:spcPts val="0"/>
              </a:spcBef>
              <a:spcAft>
                <a:spcPts val="0"/>
              </a:spcAft>
              <a:buClr>
                <a:srgbClr val="000000"/>
              </a:buClr>
              <a:buSzPct val="61613"/>
              <a:buFont typeface="Arial"/>
              <a:buNone/>
              <a:tabLst/>
              <a:defRPr/>
            </a:pPr>
            <a:r>
              <a:rPr kumimoji="0" lang="en-US" sz="5300" b="0" i="0" u="none" strike="noStrike" kern="0" cap="none" spc="0" normalizeH="0" baseline="0" noProof="0" dirty="0">
                <a:ln>
                  <a:noFill/>
                </a:ln>
                <a:solidFill>
                  <a:srgbClr val="000000"/>
                </a:solidFill>
                <a:effectLst/>
                <a:uLnTx/>
                <a:uFillTx/>
                <a:latin typeface="Sorts Mill Goudy"/>
                <a:ea typeface="Sorts Mill Goudy"/>
                <a:cs typeface="Sorts Mill Goudy"/>
                <a:sym typeface="Sorts Mill Goudy"/>
              </a:rPr>
              <a:t>Sharif Amlani and Spencer Kiesel</a:t>
            </a:r>
            <a:endParaRPr kumimoji="0" lang="en-US" sz="5300" b="0" i="0" u="none" strike="noStrike" kern="0" cap="none" spc="0" normalizeH="0" baseline="0" noProof="0" dirty="0">
              <a:ln>
                <a:noFill/>
              </a:ln>
              <a:solidFill>
                <a:srgbClr val="000000"/>
              </a:solidFill>
              <a:effectLst/>
              <a:uLnTx/>
              <a:uFillTx/>
              <a:latin typeface="Calibri"/>
              <a:cs typeface="Calibri"/>
              <a:sym typeface="Calibri"/>
            </a:endParaRPr>
          </a:p>
          <a:p>
            <a:pPr marL="0" marR="0" lvl="0" indent="0" algn="ctr" defTabSz="914400" rtl="0" eaLnBrk="1" fontAlgn="auto" latinLnBrk="0" hangingPunct="1">
              <a:lnSpc>
                <a:spcPct val="90000"/>
              </a:lnSpc>
              <a:spcBef>
                <a:spcPts val="1000"/>
              </a:spcBef>
              <a:spcAft>
                <a:spcPts val="0"/>
              </a:spcAft>
              <a:buClr>
                <a:srgbClr val="000000"/>
              </a:buClr>
              <a:buSzPct val="61613"/>
              <a:buFont typeface="Arial"/>
              <a:buNone/>
              <a:tabLst/>
              <a:defRPr/>
            </a:pPr>
            <a:r>
              <a:rPr kumimoji="0" lang="en-US" sz="5300" b="0" i="0" u="none" strike="noStrike" kern="0" cap="none" spc="0" normalizeH="0" baseline="0" noProof="0" dirty="0">
                <a:ln>
                  <a:noFill/>
                </a:ln>
                <a:solidFill>
                  <a:srgbClr val="000000"/>
                </a:solidFill>
                <a:effectLst/>
                <a:uLnTx/>
                <a:uFillTx/>
                <a:latin typeface="Sorts Mill Goudy"/>
                <a:ea typeface="Sorts Mill Goudy"/>
                <a:cs typeface="Sorts Mill Goudy"/>
                <a:sym typeface="Sorts Mill Goudy"/>
              </a:rPr>
              <a:t>Ph.D. Candidates; UC Davis</a:t>
            </a:r>
          </a:p>
          <a:p>
            <a:pPr marL="0" marR="0" lvl="0" indent="0" algn="ctr" defTabSz="914400" rtl="0" eaLnBrk="1" fontAlgn="auto" latinLnBrk="0" hangingPunct="1">
              <a:lnSpc>
                <a:spcPct val="90000"/>
              </a:lnSpc>
              <a:spcBef>
                <a:spcPts val="1000"/>
              </a:spcBef>
              <a:spcAft>
                <a:spcPts val="0"/>
              </a:spcAft>
              <a:buClr>
                <a:srgbClr val="000000"/>
              </a:buClr>
              <a:buSzPct val="61613"/>
              <a:buFont typeface="Arial"/>
              <a:buNone/>
              <a:tabLst/>
              <a:defRPr/>
            </a:pPr>
            <a:r>
              <a:rPr kumimoji="0" lang="en-US" sz="5300" b="0" i="0" u="none" strike="noStrike" kern="0" cap="none" spc="0" normalizeH="0" baseline="0" noProof="0" dirty="0">
                <a:ln>
                  <a:noFill/>
                </a:ln>
                <a:solidFill>
                  <a:srgbClr val="000000"/>
                </a:solidFill>
                <a:effectLst/>
                <a:uLnTx/>
                <a:uFillTx/>
                <a:latin typeface="Sorts Mill Goudy" panose="020B0604020202020204" charset="0"/>
                <a:cs typeface="Calibri"/>
                <a:sym typeface="Calibri"/>
              </a:rPr>
              <a:t>Ross Butters</a:t>
            </a:r>
          </a:p>
          <a:p>
            <a:pPr marL="0" marR="0" lvl="0" indent="0" algn="ctr" defTabSz="914400" rtl="0" eaLnBrk="1" fontAlgn="auto" latinLnBrk="0" hangingPunct="1">
              <a:lnSpc>
                <a:spcPct val="90000"/>
              </a:lnSpc>
              <a:spcBef>
                <a:spcPts val="1000"/>
              </a:spcBef>
              <a:spcAft>
                <a:spcPts val="0"/>
              </a:spcAft>
              <a:buClr>
                <a:srgbClr val="000000"/>
              </a:buClr>
              <a:buSzPct val="61613"/>
              <a:buFont typeface="Arial"/>
              <a:buNone/>
              <a:tabLst/>
              <a:defRPr/>
            </a:pPr>
            <a:r>
              <a:rPr kumimoji="0" lang="en-US" sz="5300" b="0" i="0" u="none" strike="noStrike" kern="0" cap="none" spc="0" normalizeH="0" baseline="0" noProof="0" dirty="0">
                <a:ln>
                  <a:noFill/>
                </a:ln>
                <a:solidFill>
                  <a:srgbClr val="000000"/>
                </a:solidFill>
                <a:effectLst/>
                <a:uLnTx/>
                <a:uFillTx/>
                <a:latin typeface="Sorts Mill Goudy" panose="020B0604020202020204" charset="0"/>
                <a:cs typeface="Calibri"/>
                <a:sym typeface="Calibri"/>
              </a:rPr>
              <a:t>Adjunct Assistant Professor; University of California Center Sacramento</a:t>
            </a:r>
          </a:p>
          <a:p>
            <a:pPr marL="0" marR="0" lvl="0" indent="0" algn="ctr" defTabSz="914400" rtl="0" eaLnBrk="1" fontAlgn="auto" latinLnBrk="0" hangingPunct="1">
              <a:lnSpc>
                <a:spcPct val="90000"/>
              </a:lnSpc>
              <a:spcBef>
                <a:spcPts val="1000"/>
              </a:spcBef>
              <a:spcAft>
                <a:spcPts val="0"/>
              </a:spcAft>
              <a:buClr>
                <a:srgbClr val="000000"/>
              </a:buClr>
              <a:buSzPct val="100000"/>
              <a:buFont typeface="Arial"/>
              <a:buNone/>
              <a:tabLst/>
              <a:defRPr/>
            </a:pPr>
            <a:r>
              <a:rPr kumimoji="0" lang="en-US" sz="3300" b="0" i="0" u="sng" strike="noStrike" kern="0" cap="none" spc="0" normalizeH="0" baseline="0" noProof="0" dirty="0">
                <a:ln>
                  <a:noFill/>
                </a:ln>
                <a:solidFill>
                  <a:srgbClr val="0563C1"/>
                </a:solidFill>
                <a:effectLst/>
                <a:uLnTx/>
                <a:uFillTx/>
                <a:latin typeface="Sorts Mill Goudy"/>
                <a:ea typeface="Sorts Mill Goudy"/>
                <a:cs typeface="Sorts Mill Goudy"/>
                <a:sym typeface="Sorts Mill Goudy"/>
                <a:hlinkClick r:id="rId4"/>
              </a:rPr>
              <a:t>samlani@ucdavis.edu</a:t>
            </a:r>
            <a:r>
              <a:rPr kumimoji="0" lang="en-US" sz="3300" b="0" i="0" u="none" strike="noStrike" kern="0" cap="none" spc="0" normalizeH="0" baseline="0" noProof="0" dirty="0">
                <a:ln>
                  <a:noFill/>
                </a:ln>
                <a:solidFill>
                  <a:srgbClr val="000000"/>
                </a:solidFill>
                <a:effectLst/>
                <a:uLnTx/>
                <a:uFillTx/>
                <a:latin typeface="Sorts Mill Goudy"/>
                <a:ea typeface="Sorts Mill Goudy"/>
                <a:cs typeface="Sorts Mill Goudy"/>
                <a:sym typeface="Sorts Mill Goudy"/>
              </a:rPr>
              <a:t>; </a:t>
            </a:r>
            <a:r>
              <a:rPr kumimoji="0" lang="en-US" sz="3300" b="0" i="0" u="sng" strike="noStrike" kern="0" cap="none" spc="0" normalizeH="0" baseline="0" noProof="0" dirty="0">
                <a:ln>
                  <a:noFill/>
                </a:ln>
                <a:solidFill>
                  <a:srgbClr val="0563C1"/>
                </a:solidFill>
                <a:effectLst/>
                <a:uLnTx/>
                <a:uFillTx/>
                <a:latin typeface="Sorts Mill Goudy"/>
                <a:ea typeface="Sorts Mill Goudy"/>
                <a:cs typeface="Sorts Mill Goudy"/>
                <a:sym typeface="Sorts Mill Goudy"/>
                <a:hlinkClick r:id="rId5"/>
              </a:rPr>
              <a:t>skiesel@ucdavis.edu</a:t>
            </a:r>
            <a:r>
              <a:rPr kumimoji="0" lang="en-US" sz="3300" b="0" i="0" u="sng" strike="noStrike" kern="0" cap="none" spc="0" normalizeH="0" baseline="0" noProof="0" dirty="0">
                <a:ln>
                  <a:noFill/>
                </a:ln>
                <a:solidFill>
                  <a:srgbClr val="0563C1"/>
                </a:solidFill>
                <a:effectLst/>
                <a:uLnTx/>
                <a:uFillTx/>
                <a:latin typeface="Sorts Mill Goudy"/>
                <a:ea typeface="Sorts Mill Goudy"/>
                <a:cs typeface="Sorts Mill Goudy"/>
                <a:sym typeface="Sorts Mill Goudy"/>
              </a:rPr>
              <a:t>; rbutters@ucdavis.edu</a:t>
            </a:r>
            <a:endParaRPr kumimoji="0" lang="en-US" sz="3300" b="0" i="0" u="none" strike="noStrike" kern="0" cap="none" spc="0" normalizeH="0" baseline="0" noProof="0" dirty="0">
              <a:ln>
                <a:noFill/>
              </a:ln>
              <a:solidFill>
                <a:srgbClr val="000000"/>
              </a:solidFill>
              <a:effectLst/>
              <a:uLnTx/>
              <a:uFillTx/>
              <a:latin typeface="Calibri"/>
              <a:cs typeface="Calibri"/>
              <a:sym typeface="Calibri"/>
            </a:endParaRPr>
          </a:p>
          <a:p>
            <a:pPr marL="0" marR="0" lvl="0" indent="0" algn="ctr" rtl="0">
              <a:lnSpc>
                <a:spcPct val="90000"/>
              </a:lnSpc>
              <a:spcBef>
                <a:spcPts val="1000"/>
              </a:spcBef>
              <a:spcAft>
                <a:spcPts val="0"/>
              </a:spcAft>
              <a:buClr>
                <a:schemeClr val="dk1"/>
              </a:buClr>
              <a:buSzPct val="100000"/>
              <a:buFont typeface="Arial"/>
              <a:buNone/>
            </a:pPr>
            <a:endParaRPr sz="2800" b="0" i="0" u="none" strike="noStrike" cap="none" dirty="0">
              <a:solidFill>
                <a:schemeClr val="dk1"/>
              </a:solidFill>
              <a:latin typeface="Sorts Mill Goudy"/>
              <a:ea typeface="Sorts Mill Goudy"/>
              <a:cs typeface="Sorts Mill Goudy"/>
              <a:sym typeface="Sorts Mill Goudy"/>
            </a:endParaRPr>
          </a:p>
        </p:txBody>
      </p:sp>
      <p:sp>
        <p:nvSpPr>
          <p:cNvPr id="2" name="Slide Number Placeholder 1">
            <a:extLst>
              <a:ext uri="{FF2B5EF4-FFF2-40B4-BE49-F238E27FC236}">
                <a16:creationId xmlns:a16="http://schemas.microsoft.com/office/drawing/2014/main" id="{7921C189-6BAF-4FEF-B0DC-F4A871C5FB0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5"/>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Sorts Mill Goudy"/>
              <a:buNone/>
            </a:pPr>
            <a:r>
              <a:rPr lang="en-US">
                <a:latin typeface="Sorts Mill Goudy"/>
                <a:ea typeface="Sorts Mill Goudy"/>
                <a:cs typeface="Sorts Mill Goudy"/>
                <a:sym typeface="Sorts Mill Goudy"/>
              </a:rPr>
              <a:t>Appendix</a:t>
            </a:r>
            <a:endParaRPr/>
          </a:p>
        </p:txBody>
      </p:sp>
      <p:sp>
        <p:nvSpPr>
          <p:cNvPr id="267" name="Google Shape;267;p1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endParaRPr>
              <a:latin typeface="Sorts Mill Goudy"/>
              <a:ea typeface="Sorts Mill Goudy"/>
              <a:cs typeface="Sorts Mill Goudy"/>
              <a:sym typeface="Sorts Mill Goudy"/>
            </a:endParaRPr>
          </a:p>
        </p:txBody>
      </p:sp>
      <p:sp>
        <p:nvSpPr>
          <p:cNvPr id="2" name="Slide Number Placeholder 1">
            <a:extLst>
              <a:ext uri="{FF2B5EF4-FFF2-40B4-BE49-F238E27FC236}">
                <a16:creationId xmlns:a16="http://schemas.microsoft.com/office/drawing/2014/main" id="{C1A09084-8F94-4904-8568-E77E5E8152E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d0e8f74d47_0_82"/>
          <p:cNvSpPr txBox="1">
            <a:spLocks noGrp="1"/>
          </p:cNvSpPr>
          <p:nvPr>
            <p:ph type="title"/>
          </p:nvPr>
        </p:nvSpPr>
        <p:spPr>
          <a:xfrm>
            <a:off x="482600" y="24014"/>
            <a:ext cx="8178900" cy="113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sym typeface="Sorts Mill Goudy"/>
              </a:rPr>
              <a:t>Nearly Linear Effects</a:t>
            </a:r>
            <a:endParaRPr sz="4000" dirty="0"/>
          </a:p>
        </p:txBody>
      </p:sp>
      <p:cxnSp>
        <p:nvCxnSpPr>
          <p:cNvPr id="176" name="Google Shape;176;gd0e8f74d47_0_82"/>
          <p:cNvCxnSpPr/>
          <p:nvPr/>
        </p:nvCxnSpPr>
        <p:spPr>
          <a:xfrm>
            <a:off x="2667000" y="1055575"/>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77" name="Google Shape;177;gd0e8f74d47_0_82"/>
          <p:cNvSpPr txBox="1"/>
          <p:nvPr/>
        </p:nvSpPr>
        <p:spPr>
          <a:xfrm>
            <a:off x="875086" y="1122837"/>
            <a:ext cx="7074900" cy="930984"/>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1200"/>
              </a:spcBef>
              <a:spcAft>
                <a:spcPts val="1200"/>
              </a:spcAft>
              <a:buSzPts val="1100"/>
              <a:buNone/>
            </a:pPr>
            <a:r>
              <a:rPr lang="en-US" sz="1500" dirty="0">
                <a:solidFill>
                  <a:schemeClr val="dk1"/>
                </a:solidFill>
                <a:latin typeface="Sorts Mill Goudy"/>
                <a:ea typeface="Sorts Mill Goudy"/>
                <a:cs typeface="Sorts Mill Goudy"/>
                <a:sym typeface="Sorts Mill Goudy"/>
              </a:rPr>
              <a:t>Figure 5: Functional Form of the Probability the Respondent being Vaccination as a function of the Number of Vaccinated People in Respondents’ Social Network</a:t>
            </a:r>
            <a:endParaRPr sz="1500" dirty="0">
              <a:solidFill>
                <a:schemeClr val="dk1"/>
              </a:solidFill>
              <a:latin typeface="Sorts Mill Goudy"/>
              <a:ea typeface="Sorts Mill Goudy"/>
              <a:cs typeface="Sorts Mill Goudy"/>
              <a:sym typeface="Sorts Mill Goudy"/>
            </a:endParaRPr>
          </a:p>
        </p:txBody>
      </p:sp>
      <p:pic>
        <p:nvPicPr>
          <p:cNvPr id="2" name="Picture 1">
            <a:extLst>
              <a:ext uri="{FF2B5EF4-FFF2-40B4-BE49-F238E27FC236}">
                <a16:creationId xmlns:a16="http://schemas.microsoft.com/office/drawing/2014/main" id="{DA3AAE7E-D540-4758-8863-0EEC75C77EB8}"/>
              </a:ext>
            </a:extLst>
          </p:cNvPr>
          <p:cNvPicPr>
            <a:picLocks noChangeAspect="1"/>
          </p:cNvPicPr>
          <p:nvPr/>
        </p:nvPicPr>
        <p:blipFill>
          <a:blip r:embed="rId3"/>
          <a:stretch>
            <a:fillRect/>
          </a:stretch>
        </p:blipFill>
        <p:spPr>
          <a:xfrm>
            <a:off x="1301262" y="2053821"/>
            <a:ext cx="6227116" cy="4673533"/>
          </a:xfrm>
          <a:prstGeom prst="rect">
            <a:avLst/>
          </a:prstGeom>
        </p:spPr>
      </p:pic>
      <p:sp>
        <p:nvSpPr>
          <p:cNvPr id="9" name="Rectangle 8">
            <a:extLst>
              <a:ext uri="{FF2B5EF4-FFF2-40B4-BE49-F238E27FC236}">
                <a16:creationId xmlns:a16="http://schemas.microsoft.com/office/drawing/2014/main" id="{7C081B26-D5B0-41E9-8C05-7809674490D2}"/>
              </a:ext>
            </a:extLst>
          </p:cNvPr>
          <p:cNvSpPr/>
          <p:nvPr/>
        </p:nvSpPr>
        <p:spPr>
          <a:xfrm>
            <a:off x="1684020" y="2324099"/>
            <a:ext cx="5724965" cy="37871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4F5A88AD-D4B9-405B-891A-8BC2B034723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22</a:t>
            </a:fld>
            <a:endParaRPr lang="en-US"/>
          </a:p>
        </p:txBody>
      </p:sp>
    </p:spTree>
    <p:extLst>
      <p:ext uri="{BB962C8B-B14F-4D97-AF65-F5344CB8AC3E}">
        <p14:creationId xmlns:p14="http://schemas.microsoft.com/office/powerpoint/2010/main" val="152841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d0e8f74d47_0_82"/>
          <p:cNvSpPr txBox="1">
            <a:spLocks noGrp="1"/>
          </p:cNvSpPr>
          <p:nvPr>
            <p:ph type="title"/>
          </p:nvPr>
        </p:nvSpPr>
        <p:spPr>
          <a:xfrm>
            <a:off x="482600" y="24014"/>
            <a:ext cx="8178900" cy="113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800" dirty="0">
                <a:latin typeface="Sorts Mill Goudy"/>
                <a:ea typeface="Sorts Mill Goudy"/>
                <a:cs typeface="Sorts Mill Goudy"/>
                <a:sym typeface="Sorts Mill Goudy"/>
              </a:rPr>
              <a:t>Results</a:t>
            </a:r>
            <a:endParaRPr sz="4800" dirty="0"/>
          </a:p>
        </p:txBody>
      </p:sp>
      <p:cxnSp>
        <p:nvCxnSpPr>
          <p:cNvPr id="176" name="Google Shape;176;gd0e8f74d47_0_82"/>
          <p:cNvCxnSpPr/>
          <p:nvPr/>
        </p:nvCxnSpPr>
        <p:spPr>
          <a:xfrm>
            <a:off x="2667000" y="1055575"/>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77" name="Google Shape;177;gd0e8f74d47_0_82"/>
          <p:cNvSpPr txBox="1"/>
          <p:nvPr/>
        </p:nvSpPr>
        <p:spPr>
          <a:xfrm>
            <a:off x="875086" y="1122837"/>
            <a:ext cx="7074900" cy="665526"/>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1200"/>
              </a:spcBef>
              <a:spcAft>
                <a:spcPts val="1200"/>
              </a:spcAft>
              <a:buSzPts val="1100"/>
              <a:buNone/>
            </a:pPr>
            <a:r>
              <a:rPr lang="en-US" sz="1500" dirty="0">
                <a:solidFill>
                  <a:schemeClr val="dk1"/>
                </a:solidFill>
                <a:latin typeface="Sorts Mill Goudy"/>
                <a:ea typeface="Sorts Mill Goudy"/>
                <a:cs typeface="Sorts Mill Goudy"/>
                <a:sym typeface="Sorts Mill Goudy"/>
              </a:rPr>
              <a:t>Figure x:</a:t>
            </a:r>
            <a:endParaRPr sz="1500" dirty="0">
              <a:solidFill>
                <a:schemeClr val="dk1"/>
              </a:solidFill>
              <a:latin typeface="Sorts Mill Goudy"/>
              <a:ea typeface="Sorts Mill Goudy"/>
              <a:cs typeface="Sorts Mill Goudy"/>
              <a:sym typeface="Sorts Mill Goudy"/>
            </a:endParaRPr>
          </a:p>
        </p:txBody>
      </p:sp>
      <p:sp>
        <p:nvSpPr>
          <p:cNvPr id="178" name="Google Shape;178;gd0e8f74d47_0_82"/>
          <p:cNvSpPr txBox="1">
            <a:spLocks noGrp="1"/>
          </p:cNvSpPr>
          <p:nvPr>
            <p:ph type="body" idx="1"/>
          </p:nvPr>
        </p:nvSpPr>
        <p:spPr>
          <a:xfrm>
            <a:off x="482600" y="6130893"/>
            <a:ext cx="8178900" cy="6855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dirty="0"/>
              <a:t>stuff</a:t>
            </a:r>
            <a:endParaRPr dirty="0"/>
          </a:p>
        </p:txBody>
      </p:sp>
      <p:sp>
        <p:nvSpPr>
          <p:cNvPr id="2" name="Slide Number Placeholder 1">
            <a:extLst>
              <a:ext uri="{FF2B5EF4-FFF2-40B4-BE49-F238E27FC236}">
                <a16:creationId xmlns:a16="http://schemas.microsoft.com/office/drawing/2014/main" id="{1DD28FB1-447B-4E32-8804-51314C70670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23</a:t>
            </a:fld>
            <a:endParaRPr lang="en-US"/>
          </a:p>
        </p:txBody>
      </p:sp>
    </p:spTree>
    <p:extLst>
      <p:ext uri="{BB962C8B-B14F-4D97-AF65-F5344CB8AC3E}">
        <p14:creationId xmlns:p14="http://schemas.microsoft.com/office/powerpoint/2010/main" val="259252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d0e8f74d47_0_82"/>
          <p:cNvSpPr txBox="1">
            <a:spLocks noGrp="1"/>
          </p:cNvSpPr>
          <p:nvPr>
            <p:ph type="title"/>
          </p:nvPr>
        </p:nvSpPr>
        <p:spPr>
          <a:xfrm>
            <a:off x="482600" y="24014"/>
            <a:ext cx="8178900" cy="113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800" dirty="0">
                <a:latin typeface="Sorts Mill Goudy"/>
                <a:ea typeface="Sorts Mill Goudy"/>
                <a:cs typeface="Sorts Mill Goudy"/>
                <a:sym typeface="Sorts Mill Goudy"/>
              </a:rPr>
              <a:t>Results</a:t>
            </a:r>
            <a:endParaRPr sz="4800" dirty="0"/>
          </a:p>
        </p:txBody>
      </p:sp>
      <p:cxnSp>
        <p:nvCxnSpPr>
          <p:cNvPr id="176" name="Google Shape;176;gd0e8f74d47_0_82"/>
          <p:cNvCxnSpPr/>
          <p:nvPr/>
        </p:nvCxnSpPr>
        <p:spPr>
          <a:xfrm>
            <a:off x="2667000" y="1055575"/>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77" name="Google Shape;177;gd0e8f74d47_0_82"/>
          <p:cNvSpPr txBox="1"/>
          <p:nvPr/>
        </p:nvSpPr>
        <p:spPr>
          <a:xfrm>
            <a:off x="875086" y="1122837"/>
            <a:ext cx="7074900" cy="665526"/>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1200"/>
              </a:spcBef>
              <a:spcAft>
                <a:spcPts val="1200"/>
              </a:spcAft>
              <a:buSzPts val="1100"/>
              <a:buNone/>
            </a:pPr>
            <a:r>
              <a:rPr lang="en-US" sz="1500" dirty="0">
                <a:solidFill>
                  <a:schemeClr val="dk1"/>
                </a:solidFill>
                <a:latin typeface="Sorts Mill Goudy"/>
                <a:ea typeface="Sorts Mill Goudy"/>
                <a:cs typeface="Sorts Mill Goudy"/>
                <a:sym typeface="Sorts Mill Goudy"/>
              </a:rPr>
              <a:t>Figure x:</a:t>
            </a:r>
            <a:endParaRPr sz="1500" dirty="0">
              <a:solidFill>
                <a:schemeClr val="dk1"/>
              </a:solidFill>
              <a:latin typeface="Sorts Mill Goudy"/>
              <a:ea typeface="Sorts Mill Goudy"/>
              <a:cs typeface="Sorts Mill Goudy"/>
              <a:sym typeface="Sorts Mill Goudy"/>
            </a:endParaRPr>
          </a:p>
        </p:txBody>
      </p:sp>
      <p:sp>
        <p:nvSpPr>
          <p:cNvPr id="178" name="Google Shape;178;gd0e8f74d47_0_82"/>
          <p:cNvSpPr txBox="1">
            <a:spLocks noGrp="1"/>
          </p:cNvSpPr>
          <p:nvPr>
            <p:ph type="body" idx="1"/>
          </p:nvPr>
        </p:nvSpPr>
        <p:spPr>
          <a:xfrm>
            <a:off x="482600" y="6130893"/>
            <a:ext cx="8178900" cy="6855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dirty="0"/>
              <a:t>stuff</a:t>
            </a:r>
            <a:endParaRPr dirty="0"/>
          </a:p>
        </p:txBody>
      </p:sp>
      <p:sp>
        <p:nvSpPr>
          <p:cNvPr id="2" name="Slide Number Placeholder 1">
            <a:extLst>
              <a:ext uri="{FF2B5EF4-FFF2-40B4-BE49-F238E27FC236}">
                <a16:creationId xmlns:a16="http://schemas.microsoft.com/office/drawing/2014/main" id="{5B4BE14E-E44E-458F-A94C-3C2D351705F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24</a:t>
            </a:fld>
            <a:endParaRPr lang="en-US"/>
          </a:p>
        </p:txBody>
      </p:sp>
    </p:spTree>
    <p:extLst>
      <p:ext uri="{BB962C8B-B14F-4D97-AF65-F5344CB8AC3E}">
        <p14:creationId xmlns:p14="http://schemas.microsoft.com/office/powerpoint/2010/main" val="337985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d0e8f74d47_0_82"/>
          <p:cNvSpPr txBox="1">
            <a:spLocks noGrp="1"/>
          </p:cNvSpPr>
          <p:nvPr>
            <p:ph type="title"/>
          </p:nvPr>
        </p:nvSpPr>
        <p:spPr>
          <a:xfrm>
            <a:off x="482600" y="24014"/>
            <a:ext cx="8178900" cy="113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Sorts Mill Goudy"/>
              <a:buNone/>
            </a:pPr>
            <a:r>
              <a:rPr lang="en-US" sz="4000" dirty="0">
                <a:latin typeface="Sorts Mill Goudy"/>
                <a:ea typeface="Sorts Mill Goudy"/>
                <a:cs typeface="Sorts Mill Goudy"/>
                <a:sym typeface="Sorts Mill Goudy"/>
              </a:rPr>
              <a:t>Results</a:t>
            </a:r>
            <a:endParaRPr sz="4000" dirty="0"/>
          </a:p>
        </p:txBody>
      </p:sp>
      <p:cxnSp>
        <p:nvCxnSpPr>
          <p:cNvPr id="176" name="Google Shape;176;gd0e8f74d47_0_82"/>
          <p:cNvCxnSpPr/>
          <p:nvPr/>
        </p:nvCxnSpPr>
        <p:spPr>
          <a:xfrm>
            <a:off x="2667000" y="1055575"/>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77" name="Google Shape;177;gd0e8f74d47_0_82"/>
          <p:cNvSpPr txBox="1"/>
          <p:nvPr/>
        </p:nvSpPr>
        <p:spPr>
          <a:xfrm>
            <a:off x="875086" y="1122837"/>
            <a:ext cx="7074900" cy="665526"/>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1200"/>
              </a:spcBef>
              <a:spcAft>
                <a:spcPts val="1200"/>
              </a:spcAft>
              <a:buSzPts val="1100"/>
              <a:buNone/>
            </a:pPr>
            <a:r>
              <a:rPr lang="en-US" sz="1500" dirty="0">
                <a:solidFill>
                  <a:schemeClr val="dk1"/>
                </a:solidFill>
                <a:latin typeface="Sorts Mill Goudy"/>
                <a:ea typeface="Sorts Mill Goudy"/>
                <a:cs typeface="Sorts Mill Goudy"/>
                <a:sym typeface="Sorts Mill Goudy"/>
              </a:rPr>
              <a:t>Figure x:</a:t>
            </a:r>
            <a:endParaRPr sz="1500" dirty="0">
              <a:solidFill>
                <a:schemeClr val="dk1"/>
              </a:solidFill>
              <a:latin typeface="Sorts Mill Goudy"/>
              <a:ea typeface="Sorts Mill Goudy"/>
              <a:cs typeface="Sorts Mill Goudy"/>
              <a:sym typeface="Sorts Mill Goudy"/>
            </a:endParaRPr>
          </a:p>
        </p:txBody>
      </p:sp>
      <p:sp>
        <p:nvSpPr>
          <p:cNvPr id="178" name="Google Shape;178;gd0e8f74d47_0_82"/>
          <p:cNvSpPr txBox="1">
            <a:spLocks noGrp="1"/>
          </p:cNvSpPr>
          <p:nvPr>
            <p:ph type="body" idx="1"/>
          </p:nvPr>
        </p:nvSpPr>
        <p:spPr>
          <a:xfrm>
            <a:off x="482600" y="6130893"/>
            <a:ext cx="8178900" cy="6855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dirty="0"/>
              <a:t>stuff</a:t>
            </a:r>
            <a:endParaRPr dirty="0"/>
          </a:p>
        </p:txBody>
      </p:sp>
      <p:sp>
        <p:nvSpPr>
          <p:cNvPr id="2" name="Slide Number Placeholder 1">
            <a:extLst>
              <a:ext uri="{FF2B5EF4-FFF2-40B4-BE49-F238E27FC236}">
                <a16:creationId xmlns:a16="http://schemas.microsoft.com/office/drawing/2014/main" id="{40A5A3CB-BD71-48E8-A2FF-48A38FBF329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25</a:t>
            </a:fld>
            <a:endParaRPr lang="en-US"/>
          </a:p>
        </p:txBody>
      </p:sp>
    </p:spTree>
    <p:extLst>
      <p:ext uri="{BB962C8B-B14F-4D97-AF65-F5344CB8AC3E}">
        <p14:creationId xmlns:p14="http://schemas.microsoft.com/office/powerpoint/2010/main" val="90137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d0e8f74d47_0_82"/>
          <p:cNvSpPr txBox="1">
            <a:spLocks noGrp="1"/>
          </p:cNvSpPr>
          <p:nvPr>
            <p:ph type="title"/>
          </p:nvPr>
        </p:nvSpPr>
        <p:spPr>
          <a:xfrm>
            <a:off x="482600" y="24014"/>
            <a:ext cx="8178900" cy="11358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Sorts Mill Goudy"/>
              <a:buNone/>
            </a:pPr>
            <a:r>
              <a:rPr lang="en-US" sz="4800" dirty="0">
                <a:latin typeface="Sorts Mill Goudy"/>
                <a:ea typeface="Sorts Mill Goudy"/>
                <a:cs typeface="Sorts Mill Goudy"/>
                <a:sym typeface="Sorts Mill Goudy"/>
              </a:rPr>
              <a:t>Model with percent vaccinated</a:t>
            </a:r>
            <a:endParaRPr sz="4800" dirty="0"/>
          </a:p>
        </p:txBody>
      </p:sp>
      <p:cxnSp>
        <p:nvCxnSpPr>
          <p:cNvPr id="176" name="Google Shape;176;gd0e8f74d47_0_82"/>
          <p:cNvCxnSpPr/>
          <p:nvPr/>
        </p:nvCxnSpPr>
        <p:spPr>
          <a:xfrm>
            <a:off x="2667000" y="1055575"/>
            <a:ext cx="3810000" cy="1500"/>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sp>
        <p:nvSpPr>
          <p:cNvPr id="177" name="Google Shape;177;gd0e8f74d47_0_82"/>
          <p:cNvSpPr txBox="1"/>
          <p:nvPr/>
        </p:nvSpPr>
        <p:spPr>
          <a:xfrm>
            <a:off x="875086" y="1122837"/>
            <a:ext cx="7074900" cy="930984"/>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1200"/>
              </a:spcBef>
              <a:spcAft>
                <a:spcPts val="1200"/>
              </a:spcAft>
              <a:buSzPts val="1100"/>
              <a:buNone/>
            </a:pPr>
            <a:r>
              <a:rPr lang="en-US" sz="1500" dirty="0">
                <a:solidFill>
                  <a:schemeClr val="dk1"/>
                </a:solidFill>
                <a:latin typeface="Sorts Mill Goudy"/>
                <a:ea typeface="Sorts Mill Goudy"/>
                <a:cs typeface="Sorts Mill Goudy"/>
                <a:sym typeface="Sorts Mill Goudy"/>
              </a:rPr>
              <a:t>Figure x: Functional Form of the Probability the Respondent being Vaccination as a function of the Percentage of Vaccinated People in Respondents’ Social Network</a:t>
            </a:r>
            <a:endParaRPr sz="1500" dirty="0">
              <a:solidFill>
                <a:schemeClr val="dk1"/>
              </a:solidFill>
              <a:latin typeface="Sorts Mill Goudy"/>
              <a:ea typeface="Sorts Mill Goudy"/>
              <a:cs typeface="Sorts Mill Goudy"/>
              <a:sym typeface="Sorts Mill Goudy"/>
            </a:endParaRPr>
          </a:p>
        </p:txBody>
      </p:sp>
      <p:sp>
        <p:nvSpPr>
          <p:cNvPr id="178" name="Google Shape;178;gd0e8f74d47_0_82"/>
          <p:cNvSpPr txBox="1">
            <a:spLocks noGrp="1"/>
          </p:cNvSpPr>
          <p:nvPr>
            <p:ph type="body" idx="1"/>
          </p:nvPr>
        </p:nvSpPr>
        <p:spPr>
          <a:xfrm>
            <a:off x="482600" y="6130893"/>
            <a:ext cx="8178900" cy="6855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dirty="0"/>
              <a:t>stuff</a:t>
            </a:r>
            <a:endParaRPr dirty="0"/>
          </a:p>
        </p:txBody>
      </p:sp>
      <p:pic>
        <p:nvPicPr>
          <p:cNvPr id="2" name="Picture 1">
            <a:extLst>
              <a:ext uri="{FF2B5EF4-FFF2-40B4-BE49-F238E27FC236}">
                <a16:creationId xmlns:a16="http://schemas.microsoft.com/office/drawing/2014/main" id="{EE516C90-C027-4B28-8783-1DD9D2C8E3B2}"/>
              </a:ext>
            </a:extLst>
          </p:cNvPr>
          <p:cNvPicPr>
            <a:picLocks noChangeAspect="1"/>
          </p:cNvPicPr>
          <p:nvPr/>
        </p:nvPicPr>
        <p:blipFill>
          <a:blip r:embed="rId3"/>
          <a:stretch>
            <a:fillRect/>
          </a:stretch>
        </p:blipFill>
        <p:spPr>
          <a:xfrm>
            <a:off x="1989462" y="2119583"/>
            <a:ext cx="5165075" cy="3876457"/>
          </a:xfrm>
          <a:prstGeom prst="rect">
            <a:avLst/>
          </a:prstGeom>
        </p:spPr>
      </p:pic>
      <p:sp>
        <p:nvSpPr>
          <p:cNvPr id="3" name="Slide Number Placeholder 2">
            <a:extLst>
              <a:ext uri="{FF2B5EF4-FFF2-40B4-BE49-F238E27FC236}">
                <a16:creationId xmlns:a16="http://schemas.microsoft.com/office/drawing/2014/main" id="{72AC0BE1-A93C-4D43-A5A1-F1379DD4FF2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26</a:t>
            </a:fld>
            <a:endParaRPr lang="en-US"/>
          </a:p>
        </p:txBody>
      </p:sp>
    </p:spTree>
    <p:extLst>
      <p:ext uri="{BB962C8B-B14F-4D97-AF65-F5344CB8AC3E}">
        <p14:creationId xmlns:p14="http://schemas.microsoft.com/office/powerpoint/2010/main" val="200709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9"/>
          <p:cNvSpPr txBox="1">
            <a:spLocks noGrp="1"/>
          </p:cNvSpPr>
          <p:nvPr>
            <p:ph type="title"/>
          </p:nvPr>
        </p:nvSpPr>
        <p:spPr>
          <a:xfrm>
            <a:off x="0" y="365126"/>
            <a:ext cx="91440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Sorts Mill Goudy"/>
              <a:buNone/>
            </a:pPr>
            <a:r>
              <a:rPr lang="en-US" sz="4800" dirty="0">
                <a:latin typeface="Sorts Mill Goudy"/>
                <a:ea typeface="Sorts Mill Goudy"/>
                <a:cs typeface="Sorts Mill Goudy"/>
                <a:sym typeface="Sorts Mill Goudy"/>
              </a:rPr>
              <a:t>Survey Items</a:t>
            </a:r>
            <a:endParaRPr sz="4800" dirty="0">
              <a:latin typeface="Sorts Mill Goudy"/>
              <a:ea typeface="Sorts Mill Goudy"/>
              <a:cs typeface="Sorts Mill Goudy"/>
              <a:sym typeface="Sorts Mill Goudy"/>
            </a:endParaRPr>
          </a:p>
        </p:txBody>
      </p:sp>
      <p:cxnSp>
        <p:nvCxnSpPr>
          <p:cNvPr id="159" name="Google Shape;159;p9"/>
          <p:cNvCxnSpPr/>
          <p:nvPr/>
        </p:nvCxnSpPr>
        <p:spPr>
          <a:xfrm>
            <a:off x="2667000" y="1491524"/>
            <a:ext cx="3810000" cy="1588"/>
          </a:xfrm>
          <a:prstGeom prst="straightConnector1">
            <a:avLst/>
          </a:prstGeom>
          <a:noFill/>
          <a:ln w="19050" cap="flat" cmpd="sng">
            <a:solidFill>
              <a:schemeClr val="accent1"/>
            </a:solidFill>
            <a:prstDash val="solid"/>
            <a:miter lim="800000"/>
            <a:headEnd type="none" w="sm" len="sm"/>
            <a:tailEnd type="none" w="sm" len="sm"/>
          </a:ln>
          <a:effectLst>
            <a:outerShdw blurRad="50800" dist="38100" dir="8100000" algn="tr" rotWithShape="0">
              <a:srgbClr val="000000">
                <a:alpha val="40000"/>
              </a:srgbClr>
            </a:outerShdw>
          </a:effectLst>
        </p:spPr>
      </p:cxnSp>
      <p:pic>
        <p:nvPicPr>
          <p:cNvPr id="2" name="Picture 1">
            <a:extLst>
              <a:ext uri="{FF2B5EF4-FFF2-40B4-BE49-F238E27FC236}">
                <a16:creationId xmlns:a16="http://schemas.microsoft.com/office/drawing/2014/main" id="{E804109A-03B9-493B-A115-1BC5CD9FF10A}"/>
              </a:ext>
            </a:extLst>
          </p:cNvPr>
          <p:cNvPicPr>
            <a:picLocks noChangeAspect="1"/>
          </p:cNvPicPr>
          <p:nvPr/>
        </p:nvPicPr>
        <p:blipFill>
          <a:blip r:embed="rId3"/>
          <a:stretch>
            <a:fillRect/>
          </a:stretch>
        </p:blipFill>
        <p:spPr>
          <a:xfrm>
            <a:off x="4658812" y="1963153"/>
            <a:ext cx="4389500" cy="4529721"/>
          </a:xfrm>
          <a:prstGeom prst="rect">
            <a:avLst/>
          </a:prstGeom>
        </p:spPr>
      </p:pic>
      <p:pic>
        <p:nvPicPr>
          <p:cNvPr id="4" name="Picture 3">
            <a:extLst>
              <a:ext uri="{FF2B5EF4-FFF2-40B4-BE49-F238E27FC236}">
                <a16:creationId xmlns:a16="http://schemas.microsoft.com/office/drawing/2014/main" id="{4904455A-B076-4156-BC0F-12A9626FAC6F}"/>
              </a:ext>
            </a:extLst>
          </p:cNvPr>
          <p:cNvPicPr>
            <a:picLocks noChangeAspect="1"/>
          </p:cNvPicPr>
          <p:nvPr/>
        </p:nvPicPr>
        <p:blipFill>
          <a:blip r:embed="rId4"/>
          <a:stretch>
            <a:fillRect/>
          </a:stretch>
        </p:blipFill>
        <p:spPr>
          <a:xfrm>
            <a:off x="0" y="1963153"/>
            <a:ext cx="4569166" cy="3206724"/>
          </a:xfrm>
          <a:prstGeom prst="rect">
            <a:avLst/>
          </a:prstGeom>
        </p:spPr>
      </p:pic>
      <p:sp>
        <p:nvSpPr>
          <p:cNvPr id="3" name="Slide Number Placeholder 2">
            <a:extLst>
              <a:ext uri="{FF2B5EF4-FFF2-40B4-BE49-F238E27FC236}">
                <a16:creationId xmlns:a16="http://schemas.microsoft.com/office/drawing/2014/main" id="{C1E98A37-11E4-43FE-B205-794FF5A192B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27</a:t>
            </a:fld>
            <a:endParaRPr lang="en-US"/>
          </a:p>
        </p:txBody>
      </p:sp>
    </p:spTree>
    <p:extLst>
      <p:ext uri="{BB962C8B-B14F-4D97-AF65-F5344CB8AC3E}">
        <p14:creationId xmlns:p14="http://schemas.microsoft.com/office/powerpoint/2010/main" val="3929638610"/>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3073</TotalTime>
  <Words>1246</Words>
  <Application>Microsoft Office PowerPoint</Application>
  <PresentationFormat>On-screen Show (4:3)</PresentationFormat>
  <Paragraphs>187</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Calibri</vt:lpstr>
      <vt:lpstr>Sorts Mill Goudy</vt:lpstr>
      <vt:lpstr>Times New Roman</vt:lpstr>
      <vt:lpstr>Arial</vt:lpstr>
      <vt:lpstr>Cambria Math</vt:lpstr>
      <vt:lpstr>Office Theme</vt:lpstr>
      <vt:lpstr>Polarization In COVID-19 Vaccine Discussion Networks</vt:lpstr>
      <vt:lpstr>Vaccination in the US</vt:lpstr>
      <vt:lpstr>Vaccinations in the US</vt:lpstr>
      <vt:lpstr>Question</vt:lpstr>
      <vt:lpstr>Major Take Away</vt:lpstr>
      <vt:lpstr>Past Research</vt:lpstr>
      <vt:lpstr>Health Decisions</vt:lpstr>
      <vt:lpstr>Our Contribution</vt:lpstr>
      <vt:lpstr>Theory</vt:lpstr>
      <vt:lpstr>Egocentric Networks</vt:lpstr>
      <vt:lpstr>Vaccination rates</vt:lpstr>
      <vt:lpstr>How does an individual’s likelihood of being vaccinated change as their number of vaccinated discussants increases? </vt:lpstr>
      <vt:lpstr>Homogenous social networks</vt:lpstr>
      <vt:lpstr>Attitude Polarization</vt:lpstr>
      <vt:lpstr>Positive Association</vt:lpstr>
      <vt:lpstr>Partisanship and Vaccination </vt:lpstr>
      <vt:lpstr>Political Polarization? </vt:lpstr>
      <vt:lpstr>Major Take Always</vt:lpstr>
      <vt:lpstr>Questions</vt:lpstr>
      <vt:lpstr>Thank You</vt:lpstr>
      <vt:lpstr>Appendix</vt:lpstr>
      <vt:lpstr>Nearly Linear Effects</vt:lpstr>
      <vt:lpstr>Results</vt:lpstr>
      <vt:lpstr>Results</vt:lpstr>
      <vt:lpstr>Results</vt:lpstr>
      <vt:lpstr>Model with percent vaccinated</vt:lpstr>
      <vt:lpstr>Survey Items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Conjoint Analysis of Interpersonal Affective Polarization: A Pilot Study of Partisan Bias in Dating, Housing, and Consumerism</dc:title>
  <dc:creator>Sharif Amlani</dc:creator>
  <cp:lastModifiedBy>Sharif Amlani</cp:lastModifiedBy>
  <cp:revision>28</cp:revision>
  <dcterms:created xsi:type="dcterms:W3CDTF">2021-03-29T16:07:31Z</dcterms:created>
  <dcterms:modified xsi:type="dcterms:W3CDTF">2022-07-26T02:38:49Z</dcterms:modified>
</cp:coreProperties>
</file>