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0"/>
  </p:notesMasterIdLst>
  <p:sldIdLst>
    <p:sldId id="256" r:id="rId2"/>
    <p:sldId id="273" r:id="rId3"/>
    <p:sldId id="274" r:id="rId4"/>
    <p:sldId id="276" r:id="rId5"/>
    <p:sldId id="257" r:id="rId6"/>
    <p:sldId id="258" r:id="rId7"/>
    <p:sldId id="262" r:id="rId8"/>
    <p:sldId id="263" r:id="rId9"/>
    <p:sldId id="259" r:id="rId10"/>
    <p:sldId id="266" r:id="rId11"/>
    <p:sldId id="268" r:id="rId12"/>
    <p:sldId id="267" r:id="rId13"/>
    <p:sldId id="269" r:id="rId14"/>
    <p:sldId id="277" r:id="rId15"/>
    <p:sldId id="270" r:id="rId16"/>
    <p:sldId id="271" r:id="rId17"/>
    <p:sldId id="272" r:id="rId18"/>
    <p:sldId id="26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if Amlani" initials="SA" lastIdx="1" clrIdx="0">
    <p:extLst>
      <p:ext uri="{19B8F6BF-5375-455C-9EA6-DF929625EA0E}">
        <p15:presenceInfo xmlns:p15="http://schemas.microsoft.com/office/powerpoint/2012/main" userId="3a1dd36556f7465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901" autoAdjust="0"/>
  </p:normalViewPr>
  <p:slideViewPr>
    <p:cSldViewPr snapToGrid="0">
      <p:cViewPr varScale="1">
        <p:scale>
          <a:sx n="70" d="100"/>
          <a:sy n="70" d="100"/>
        </p:scale>
        <p:origin x="179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if Amlani" userId="3a1dd36556f74657" providerId="LiveId" clId="{C99D16EB-5E92-48A9-A3D8-880E3A180661}"/>
    <pc:docChg chg="custSel modSld">
      <pc:chgData name="Sharif Amlani" userId="3a1dd36556f74657" providerId="LiveId" clId="{C99D16EB-5E92-48A9-A3D8-880E3A180661}" dt="2022-07-26T02:38:04.209" v="9" actId="478"/>
      <pc:docMkLst>
        <pc:docMk/>
      </pc:docMkLst>
      <pc:sldChg chg="delSp mod delAnim">
        <pc:chgData name="Sharif Amlani" userId="3a1dd36556f74657" providerId="LiveId" clId="{C99D16EB-5E92-48A9-A3D8-880E3A180661}" dt="2022-07-26T02:37:49.086" v="2" actId="478"/>
        <pc:sldMkLst>
          <pc:docMk/>
          <pc:sldMk cId="3184956942" sldId="259"/>
        </pc:sldMkLst>
        <pc:spChg chg="del">
          <ac:chgData name="Sharif Amlani" userId="3a1dd36556f74657" providerId="LiveId" clId="{C99D16EB-5E92-48A9-A3D8-880E3A180661}" dt="2022-07-26T02:37:46.117" v="0" actId="478"/>
          <ac:spMkLst>
            <pc:docMk/>
            <pc:sldMk cId="3184956942" sldId="259"/>
            <ac:spMk id="3" creationId="{C5951492-2701-4873-8BDB-95D8E3B3A718}"/>
          </ac:spMkLst>
        </pc:spChg>
        <pc:spChg chg="del">
          <ac:chgData name="Sharif Amlani" userId="3a1dd36556f74657" providerId="LiveId" clId="{C99D16EB-5E92-48A9-A3D8-880E3A180661}" dt="2022-07-26T02:37:47.518" v="1" actId="478"/>
          <ac:spMkLst>
            <pc:docMk/>
            <pc:sldMk cId="3184956942" sldId="259"/>
            <ac:spMk id="11" creationId="{068AA1B0-B2CE-4685-9BAF-C8C9E9D4A429}"/>
          </ac:spMkLst>
        </pc:spChg>
        <pc:spChg chg="del">
          <ac:chgData name="Sharif Amlani" userId="3a1dd36556f74657" providerId="LiveId" clId="{C99D16EB-5E92-48A9-A3D8-880E3A180661}" dt="2022-07-26T02:37:49.086" v="2" actId="478"/>
          <ac:spMkLst>
            <pc:docMk/>
            <pc:sldMk cId="3184956942" sldId="259"/>
            <ac:spMk id="13" creationId="{388E6F4B-7B0A-498E-AC34-4170C30DFA5E}"/>
          </ac:spMkLst>
        </pc:spChg>
      </pc:sldChg>
      <pc:sldChg chg="delSp mod delAnim">
        <pc:chgData name="Sharif Amlani" userId="3a1dd36556f74657" providerId="LiveId" clId="{C99D16EB-5E92-48A9-A3D8-880E3A180661}" dt="2022-07-26T02:37:57.266" v="7" actId="478"/>
        <pc:sldMkLst>
          <pc:docMk/>
          <pc:sldMk cId="3014667299" sldId="266"/>
        </pc:sldMkLst>
        <pc:spChg chg="del">
          <ac:chgData name="Sharif Amlani" userId="3a1dd36556f74657" providerId="LiveId" clId="{C99D16EB-5E92-48A9-A3D8-880E3A180661}" dt="2022-07-26T02:37:51.761" v="3" actId="478"/>
          <ac:spMkLst>
            <pc:docMk/>
            <pc:sldMk cId="3014667299" sldId="266"/>
            <ac:spMk id="5" creationId="{F0E3A211-AD99-46C5-BAF0-5CD74ACF5B77}"/>
          </ac:spMkLst>
        </pc:spChg>
        <pc:spChg chg="del">
          <ac:chgData name="Sharif Amlani" userId="3a1dd36556f74657" providerId="LiveId" clId="{C99D16EB-5E92-48A9-A3D8-880E3A180661}" dt="2022-07-26T02:37:53.151" v="4" actId="478"/>
          <ac:spMkLst>
            <pc:docMk/>
            <pc:sldMk cId="3014667299" sldId="266"/>
            <ac:spMk id="6" creationId="{7C053158-7147-44B9-8302-E72DD4DABC71}"/>
          </ac:spMkLst>
        </pc:spChg>
        <pc:spChg chg="del">
          <ac:chgData name="Sharif Amlani" userId="3a1dd36556f74657" providerId="LiveId" clId="{C99D16EB-5E92-48A9-A3D8-880E3A180661}" dt="2022-07-26T02:37:54.580" v="5" actId="478"/>
          <ac:spMkLst>
            <pc:docMk/>
            <pc:sldMk cId="3014667299" sldId="266"/>
            <ac:spMk id="7" creationId="{F6B39E35-BF62-440B-8453-D3337E598C04}"/>
          </ac:spMkLst>
        </pc:spChg>
        <pc:spChg chg="del">
          <ac:chgData name="Sharif Amlani" userId="3a1dd36556f74657" providerId="LiveId" clId="{C99D16EB-5E92-48A9-A3D8-880E3A180661}" dt="2022-07-26T02:37:55.905" v="6" actId="478"/>
          <ac:spMkLst>
            <pc:docMk/>
            <pc:sldMk cId="3014667299" sldId="266"/>
            <ac:spMk id="8" creationId="{78CAFC57-EFA8-4EE2-8D1E-E50C39B2949F}"/>
          </ac:spMkLst>
        </pc:spChg>
        <pc:spChg chg="del">
          <ac:chgData name="Sharif Amlani" userId="3a1dd36556f74657" providerId="LiveId" clId="{C99D16EB-5E92-48A9-A3D8-880E3A180661}" dt="2022-07-26T02:37:57.266" v="7" actId="478"/>
          <ac:spMkLst>
            <pc:docMk/>
            <pc:sldMk cId="3014667299" sldId="266"/>
            <ac:spMk id="9" creationId="{3D155361-7DE2-44EE-9B29-B35EDF65B65E}"/>
          </ac:spMkLst>
        </pc:spChg>
      </pc:sldChg>
      <pc:sldChg chg="delSp mod delAnim">
        <pc:chgData name="Sharif Amlani" userId="3a1dd36556f74657" providerId="LiveId" clId="{C99D16EB-5E92-48A9-A3D8-880E3A180661}" dt="2022-07-26T02:38:04.209" v="9" actId="478"/>
        <pc:sldMkLst>
          <pc:docMk/>
          <pc:sldMk cId="674547151" sldId="267"/>
        </pc:sldMkLst>
        <pc:spChg chg="del">
          <ac:chgData name="Sharif Amlani" userId="3a1dd36556f74657" providerId="LiveId" clId="{C99D16EB-5E92-48A9-A3D8-880E3A180661}" dt="2022-07-26T02:38:04.209" v="9" actId="478"/>
          <ac:spMkLst>
            <pc:docMk/>
            <pc:sldMk cId="674547151" sldId="267"/>
            <ac:spMk id="8" creationId="{338BD5CA-AFA9-4E31-8966-25BA063CEE80}"/>
          </ac:spMkLst>
        </pc:spChg>
      </pc:sldChg>
      <pc:sldChg chg="delSp mod delAnim">
        <pc:chgData name="Sharif Amlani" userId="3a1dd36556f74657" providerId="LiveId" clId="{C99D16EB-5E92-48A9-A3D8-880E3A180661}" dt="2022-07-26T02:38:00.299" v="8" actId="478"/>
        <pc:sldMkLst>
          <pc:docMk/>
          <pc:sldMk cId="281126620" sldId="268"/>
        </pc:sldMkLst>
        <pc:spChg chg="del">
          <ac:chgData name="Sharif Amlani" userId="3a1dd36556f74657" providerId="LiveId" clId="{C99D16EB-5E92-48A9-A3D8-880E3A180661}" dt="2022-07-26T02:38:00.299" v="8" actId="478"/>
          <ac:spMkLst>
            <pc:docMk/>
            <pc:sldMk cId="281126620" sldId="268"/>
            <ac:spMk id="8" creationId="{83A94242-4568-4472-BE9B-A059648F527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73FF9-506D-451D-9E2A-592594E7B9A7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18F956-154B-4672-8F14-A33401DD2B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87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Rocca Smile</a:t>
            </a:r>
          </a:p>
          <a:p>
            <a:r>
              <a:rPr lang="en-US" dirty="0"/>
              <a:t>Good Afternoon everyone. It is a pleasure to be with you today. The name of our paper is…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923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Goudy Old Style" panose="02020502050305020303" pitchFamily="18" charset="0"/>
              </a:rPr>
              <a:t>In response to the COVID-19 pandemic, many states and counties changed their voting policy making it easier for their citizens to vote-by-mail.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latin typeface="Goudy Old Style" panose="0202050205030502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Goudy Old Style" panose="02020502050305020303" pitchFamily="18" charset="0"/>
              </a:rPr>
              <a:t>The degree to which they made it easier varied considerably. </a:t>
            </a:r>
          </a:p>
          <a:p>
            <a:endParaRPr lang="en-US" dirty="0"/>
          </a:p>
          <a:p>
            <a:r>
              <a:rPr lang="en-US" dirty="0"/>
              <a:t>Record number of counties sent ballots to voters for the first time.</a:t>
            </a:r>
          </a:p>
          <a:p>
            <a:r>
              <a:rPr lang="en-US" dirty="0"/>
              <a:t>Counties also introduced no-excuse VBM applications, which was unavailable in previous elections.</a:t>
            </a:r>
          </a:p>
          <a:p>
            <a:r>
              <a:rPr lang="en-US" dirty="0"/>
              <a:t>Only 5 states, TX, LA, MS, TN and Indiana chose to continue using, the most restrictive policy, excuse-needed VBM.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52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Mail-in Ballots Were Characterized by Donald Trump as…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 sick joke!”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“Madness!”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“Disaster in the wings!”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 great embarrassment to the USA”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“dangerous”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“disastrous”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 total mess”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“stupid”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1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But no study has yet to examine these claims when using data from 2020 election, especially since so many counties changed their VBM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60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91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Goudy Old Style" panose="02020502050305020303" pitchFamily="18" charset="0"/>
              </a:rPr>
              <a:t>The 2020 election presents three unique opportunities for contributions to the VBM literature.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Goudy Old Style" panose="02020502050305020303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b="0" dirty="0">
                <a:latin typeface="Goudy Old Style" panose="02020502050305020303" pitchFamily="18" charset="0"/>
              </a:rPr>
              <a:t>VBM policy changes in 2020 allows us to examine the effect of </a:t>
            </a:r>
            <a:r>
              <a:rPr lang="en-US" b="1" u="sng" dirty="0">
                <a:latin typeface="Goudy Old Style" panose="02020502050305020303" pitchFamily="18" charset="0"/>
              </a:rPr>
              <a:t>a variety</a:t>
            </a:r>
            <a:r>
              <a:rPr lang="en-US" b="0" u="none" dirty="0">
                <a:latin typeface="Goudy Old Style" panose="02020502050305020303" pitchFamily="18" charset="0"/>
              </a:rPr>
              <a:t> </a:t>
            </a:r>
            <a:r>
              <a:rPr lang="en-US" b="0" dirty="0">
                <a:latin typeface="Goudy Old Style" panose="02020502050305020303" pitchFamily="18" charset="0"/>
              </a:rPr>
              <a:t>policy changes on turnout</a:t>
            </a:r>
            <a:endParaRPr lang="en-US" dirty="0">
              <a:latin typeface="Goudy Old Style" panose="02020502050305020303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dirty="0">
                <a:latin typeface="Goudy Old Style" panose="02020502050305020303" pitchFamily="18" charset="0"/>
              </a:rPr>
              <a:t>These same changes to VBM policy allows us to test whether the </a:t>
            </a:r>
            <a:r>
              <a:rPr lang="en-US" b="1" u="sng" dirty="0">
                <a:latin typeface="Goudy Old Style" panose="02020502050305020303" pitchFamily="18" charset="0"/>
              </a:rPr>
              <a:t>various</a:t>
            </a:r>
            <a:r>
              <a:rPr lang="en-US" dirty="0">
                <a:latin typeface="Goudy Old Style" panose="02020502050305020303" pitchFamily="18" charset="0"/>
              </a:rPr>
              <a:t> VBM policy changes confer a partisan advantage.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>
                <a:latin typeface="Goudy Old Style" panose="02020502050305020303" pitchFamily="18" charset="0"/>
              </a:rPr>
              <a:t>Counties whose policies did not change allows us to examine causal effects of VBM changes via a difference-in-difference design in a nationwide study.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0" i="0" dirty="0">
                <a:latin typeface="Goudy Old Style" panose="02020502050305020303" pitchFamily="18" charset="0"/>
              </a:rPr>
              <a:t>These three point are relative to past studies, that are limited in the policy type they examine, and the # of states and counties included in their sample.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dirty="0">
              <a:latin typeface="Goudy Old Style" panose="02020502050305020303" pitchFamily="18" charset="0"/>
            </a:endParaRPr>
          </a:p>
          <a:p>
            <a:endParaRPr lang="en-US" dirty="0">
              <a:latin typeface="Goudy Old Style" panose="02020502050305020303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95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Goudy Old Style" panose="02020502050305020303" pitchFamily="18" charset="0"/>
              </a:rPr>
              <a:t>Hypothesis are based on the intuition that increasing access to voting, lowers its associated costs (relative to the benefits) making it more likely for people to vote.</a:t>
            </a:r>
          </a:p>
          <a:p>
            <a:endParaRPr lang="en-US" dirty="0">
              <a:latin typeface="Goudy Old Style" panose="02020502050305020303" pitchFamily="18" charset="0"/>
            </a:endParaRPr>
          </a:p>
          <a:p>
            <a:r>
              <a:rPr lang="en-US" dirty="0">
                <a:latin typeface="Goudy Old Style" panose="02020502050305020303" pitchFamily="18" charset="0"/>
              </a:rPr>
              <a:t>The more significant the change in increasing access to VBM ballots, the higher the turnout.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600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The first table reports the Joint Distribution of VBM policies in US counties.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The rows represent VBM policy in 2016 ranging from excuse needed absentee, no-excuse needed absentee, and automatically sending voters a ballot in the mail.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The columns represent VBM policy in 2020 ranging from excused needed absentee, no-excuse needed absentee, automatically sending VBM applications to voters, and automatically sending voters a ballot in the mail.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The elements represent the proportion and number of counties in each cross sections.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The red squares represent the proportion of counties that did not change their VBM policy between 2016 and 2020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The green squares represent the proportion of counties that did change their VBM policy between 2016 and 2020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Both show a healthy variation in policies that changed and policies that did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01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Table 2 shows the distribution of our treatment conditions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Turnout data gathered from Dave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Leip's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Atlas of U.S. Elections. </a:t>
            </a:r>
          </a:p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</a:rPr>
              <a:t>Control variables for turnout analysis: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Democratic vote share,</a:t>
            </a:r>
            <a:r>
              <a:rPr lang="en-US" sz="1800" i="1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average daily change in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COVID-19 deaths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per 100,000 people one week before the election,</a:t>
            </a:r>
            <a:r>
              <a:rPr lang="en-US" sz="1800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percentage of African Americans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median household income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median age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percentage of individuals with only a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high school diploma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</a:rPr>
              <a:t>Control variables for vote share analysis: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population density, unemployment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rate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one month before Election Day, average daily change in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COVID-19 deaths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per 100,000 people one week before the election, the percent of the county’s population with 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high school degree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bachelor’s degrees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the percent of the county that is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Black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multiracial,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Latino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foreign-born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Times New Roman" panose="02020603050405020304" pitchFamily="18" charset="0"/>
              </a:rPr>
              <a:t>The results in the next slide report the County FE with State Clustered FE model. Full tables are reported in the appendix. Results are consistent across model specification.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89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The change in turnout among the two groups of counties that changed their VBM policy to sending applications </a:t>
            </a:r>
            <a:r>
              <a:rPr lang="en-US" sz="1200" b="1" dirty="0">
                <a:latin typeface="Goudy Old Style" panose="02020502050305020303" pitchFamily="18" charset="0"/>
              </a:rPr>
              <a:t>did not significantly differ</a:t>
            </a:r>
            <a:r>
              <a:rPr lang="en-US" sz="1200" dirty="0">
                <a:latin typeface="Goudy Old Style" panose="02020502050305020303" pitchFamily="18" charset="0"/>
              </a:rPr>
              <a:t> (p &gt; 0.05) from the control group.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Turnout in counties that changed their VBM policy to no excuse-needed was </a:t>
            </a:r>
            <a:r>
              <a:rPr lang="en-US" sz="1200" b="1" dirty="0">
                <a:latin typeface="Goudy Old Style" panose="02020502050305020303" pitchFamily="18" charset="0"/>
              </a:rPr>
              <a:t>1.7% lower </a:t>
            </a:r>
            <a:r>
              <a:rPr lang="en-US" sz="1200" dirty="0">
                <a:latin typeface="Goudy Old Style" panose="02020502050305020303" pitchFamily="18" charset="0"/>
              </a:rPr>
              <a:t>than the control group (p &lt; 0.05), yielding a net gain in turnout of 3.6% from 2016.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Turnout in counties that changed their VBM policy to ballots sent was </a:t>
            </a:r>
            <a:r>
              <a:rPr lang="en-US" sz="1200" b="1" u="sng" dirty="0">
                <a:latin typeface="Goudy Old Style" panose="02020502050305020303" pitchFamily="18" charset="0"/>
              </a:rPr>
              <a:t>2.4% higher </a:t>
            </a:r>
            <a:r>
              <a:rPr lang="en-US" sz="1200" dirty="0">
                <a:latin typeface="Goudy Old Style" panose="02020502050305020303" pitchFamily="18" charset="0"/>
              </a:rPr>
              <a:t>than the control group (p &lt; 0.05), yielding a net gain in turnout of 7.7% from 2016.</a:t>
            </a:r>
          </a:p>
          <a:p>
            <a:pPr marL="228600" indent="-228600">
              <a:buFont typeface="+mj-lt"/>
              <a:buAutoNum type="arabicPeriod"/>
            </a:pPr>
            <a:endParaRPr lang="en-US" sz="1200" dirty="0">
              <a:latin typeface="Goudy Old Style" panose="02020502050305020303" pitchFamily="18" charset="0"/>
            </a:endParaRPr>
          </a:p>
          <a:p>
            <a:pPr marL="0" indent="0">
              <a:buFont typeface="+mj-lt"/>
              <a:buNone/>
            </a:pPr>
            <a:r>
              <a:rPr lang="en-US" sz="1200" dirty="0">
                <a:latin typeface="Goudy Old Style" panose="02020502050305020303" pitchFamily="18" charset="0"/>
              </a:rPr>
              <a:t>Substantively, this means not all liberalizing changes in VBM policy produce higher turnout, we find only changes in policy that send ballots automatically to voters experience a higher change in turnout in the following election.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57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Republican vote share in each treatment group </a:t>
            </a:r>
            <a:r>
              <a:rPr lang="en-US" sz="1200" b="1" dirty="0">
                <a:latin typeface="Goudy Old Style" panose="02020502050305020303" pitchFamily="18" charset="0"/>
              </a:rPr>
              <a:t>does not deviate from the control </a:t>
            </a:r>
            <a:r>
              <a:rPr lang="en-US" sz="1200" dirty="0">
                <a:latin typeface="Goudy Old Style" panose="02020502050305020303" pitchFamily="18" charset="0"/>
              </a:rPr>
              <a:t>in a statistically significant manner.  </a:t>
            </a:r>
          </a:p>
          <a:p>
            <a:pPr marL="228600" indent="-228600">
              <a:buFont typeface="+mj-lt"/>
              <a:buAutoNum type="arabicPeriod"/>
            </a:pPr>
            <a:endParaRPr lang="en-US" sz="1200" dirty="0">
              <a:latin typeface="Goudy Old Style" panose="02020502050305020303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Changes to </a:t>
            </a:r>
            <a:r>
              <a:rPr lang="en-US" sz="1200" b="1" i="1" dirty="0">
                <a:latin typeface="Goudy Old Style" panose="02020502050305020303" pitchFamily="18" charset="0"/>
              </a:rPr>
              <a:t>any</a:t>
            </a:r>
            <a:r>
              <a:rPr lang="en-US" sz="1200" dirty="0">
                <a:latin typeface="Goudy Old Style" panose="02020502050305020303" pitchFamily="18" charset="0"/>
              </a:rPr>
              <a:t> policy that makes VBM easier does not hurt or help a party at the ballot box.</a:t>
            </a:r>
          </a:p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85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Goudy Old Style" panose="02020502050305020303" pitchFamily="18" charset="0"/>
              </a:rPr>
              <a:t>Our results lead us to the following conclusions:</a:t>
            </a:r>
          </a:p>
          <a:p>
            <a:endParaRPr lang="en-US" sz="1200" dirty="0">
              <a:latin typeface="Goudy Old Style" panose="02020502050305020303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To improve the quality of democracy, our results suggest that states and counties should automatically </a:t>
            </a:r>
            <a:r>
              <a:rPr lang="en-US" sz="1200" dirty="0">
                <a:effectLst/>
                <a:latin typeface="Goudy Old Style" panose="02020502050305020303" pitchFamily="18" charset="0"/>
                <a:ea typeface="Calibri" panose="020F0502020204030204" pitchFamily="34" charset="0"/>
              </a:rPr>
              <a:t>send voters a mail-in ballot since it produces the highest increases in turnout 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Other changes to VBM policy do not noticeably increase turnout, and in one case reduce it.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Research suggests that giving people more time to vote can reduce turnout because voters may be less likely to receive reminders and efforts to mobilize voters are dispersed over a longer time – reducing effectiveness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Regardless of VBM policy change, no </a:t>
            </a:r>
            <a:r>
              <a:rPr lang="en-US" sz="1200" dirty="0">
                <a:effectLst/>
                <a:latin typeface="Goudy Old Style" panose="02020502050305020303" pitchFamily="18" charset="0"/>
                <a:ea typeface="Calibri" panose="020F0502020204030204" pitchFamily="34" charset="0"/>
              </a:rPr>
              <a:t>partisan advantage is detected.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>
                <a:latin typeface="Goudy Old Style" panose="02020502050305020303" pitchFamily="18" charset="0"/>
              </a:rPr>
              <a:t>Our results affirm previous scholarship conducted before the election and rejects elite discourse inditing VBM elections.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98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response to the COVID-19 pandemic, many states and counties made it easier to vote-by-mail.  The degree to which they made it easier varied considerably.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 use a difference-in-difference (DID) design to estimate the effects of changes to VBM policy on turnout and then assess their partisan consequences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18F956-154B-4672-8F14-A33401DD2B1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4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3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36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8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08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3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24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52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2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24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7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A5AF6-9651-4094-AC2C-FEA459F4BB54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5A170-3249-43E7-84FF-2F1746120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5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ccollitt@ucdavis.edu" TargetMode="External"/><Relationship Id="rId4" Type="http://schemas.openxmlformats.org/officeDocument/2006/relationships/hyperlink" Target="mailto:samlani@ucdavis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amlani@ucdavis.edu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ccollitt@ucdavis.edu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lifornia's 2020 (mostly) all-mail election, explained | CalMatters">
            <a:extLst>
              <a:ext uri="{FF2B5EF4-FFF2-40B4-BE49-F238E27FC236}">
                <a16:creationId xmlns:a16="http://schemas.microsoft.com/office/drawing/2014/main" id="{5E202BC4-4C7C-432C-93FC-096BF93B3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9837" y="-179118"/>
            <a:ext cx="10150996" cy="7126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D3A253-BA8D-41FD-8AEB-7A0EE3AA78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Goudy Old Style" panose="02020502050305020303" pitchFamily="18" charset="0"/>
              </a:rPr>
              <a:t>The Impact of Vote-By-Mail Policy on Turnout and Vote Share in the 2020 Election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D125C-E408-46F3-B4FB-29884EB13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98278"/>
            <a:ext cx="6858000" cy="1655762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Goudy Old Style" panose="02020502050305020303" pitchFamily="18" charset="0"/>
              </a:rPr>
              <a:t>Sharif Amlani and Samuel Collitt</a:t>
            </a:r>
          </a:p>
          <a:p>
            <a:r>
              <a:rPr lang="en-US" dirty="0">
                <a:latin typeface="Goudy Old Style" panose="02020502050305020303" pitchFamily="18" charset="0"/>
              </a:rPr>
              <a:t>Ph.D. Candidates </a:t>
            </a:r>
          </a:p>
          <a:p>
            <a:r>
              <a:rPr lang="en-US" dirty="0">
                <a:latin typeface="Goudy Old Style" panose="02020502050305020303" pitchFamily="18" charset="0"/>
              </a:rPr>
              <a:t>Department of Political Science</a:t>
            </a:r>
          </a:p>
          <a:p>
            <a:r>
              <a:rPr lang="en-US" dirty="0">
                <a:latin typeface="Goudy Old Style" panose="02020502050305020303" pitchFamily="18" charset="0"/>
              </a:rPr>
              <a:t>UC Davis</a:t>
            </a:r>
          </a:p>
          <a:p>
            <a:r>
              <a:rPr lang="en-US" dirty="0">
                <a:latin typeface="Goudy Old Style" panose="02020502050305020303" pitchFamily="18" charset="0"/>
                <a:hlinkClick r:id="rId4"/>
              </a:rPr>
              <a:t>samlani@ucdavis.edu</a:t>
            </a:r>
            <a:r>
              <a:rPr lang="en-US" dirty="0">
                <a:latin typeface="Goudy Old Style" panose="02020502050305020303" pitchFamily="18" charset="0"/>
              </a:rPr>
              <a:t>; </a:t>
            </a:r>
            <a:r>
              <a:rPr lang="en-US" dirty="0">
                <a:latin typeface="Goudy Old Style" panose="02020502050305020303" pitchFamily="18" charset="0"/>
                <a:hlinkClick r:id="rId5"/>
              </a:rPr>
              <a:t>sccollitt@ucdavis.edu</a:t>
            </a:r>
            <a:r>
              <a:rPr lang="en-US" dirty="0">
                <a:latin typeface="Goudy Old Style" panose="02020502050305020303" pitchFamily="18" charset="0"/>
              </a:rPr>
              <a:t> </a:t>
            </a:r>
          </a:p>
          <a:p>
            <a:endParaRPr lang="en-US" dirty="0">
              <a:latin typeface="Goudy Old Style" panose="02020502050305020303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ECBBCDB-F300-47A6-B106-8AB9E0F69874}"/>
              </a:ext>
            </a:extLst>
          </p:cNvPr>
          <p:cNvCxnSpPr/>
          <p:nvPr/>
        </p:nvCxnSpPr>
        <p:spPr>
          <a:xfrm flipV="1">
            <a:off x="2483735" y="3635230"/>
            <a:ext cx="4229581" cy="56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75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86491A5A-AB77-4ECC-8A97-89CF9556447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582" y="1567396"/>
            <a:ext cx="8712835" cy="42093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C07423-3B06-4F05-A782-B49406CBF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The 2020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73E76-5409-44F2-920A-B411A5F6A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879844"/>
            <a:ext cx="7886700" cy="8525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i="1" dirty="0">
                <a:latin typeface="Goudy Old Style" panose="02020502050305020303" pitchFamily="18" charset="0"/>
              </a:rPr>
              <a:t>In response to the COVID-19 pandemic, many states and counties changed their policy making it easier to vote-by-mail.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1E3719-0F03-46B6-8070-CCD3F935520F}"/>
              </a:ext>
            </a:extLst>
          </p:cNvPr>
          <p:cNvCxnSpPr/>
          <p:nvPr/>
        </p:nvCxnSpPr>
        <p:spPr>
          <a:xfrm>
            <a:off x="2667000" y="149152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92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07423-3B06-4F05-A782-B49406CBF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The 2020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73E76-5409-44F2-920A-B411A5F6A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637779"/>
            <a:ext cx="7886700" cy="81048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i="1" dirty="0">
                <a:latin typeface="Goudy Old Style" panose="02020502050305020303" pitchFamily="18" charset="0"/>
              </a:rPr>
              <a:t>This change created controversy over to what extent VBM policy would affect turnout and vote share.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1E3719-0F03-46B6-8070-CCD3F935520F}"/>
              </a:ext>
            </a:extLst>
          </p:cNvPr>
          <p:cNvCxnSpPr/>
          <p:nvPr/>
        </p:nvCxnSpPr>
        <p:spPr>
          <a:xfrm>
            <a:off x="2667000" y="149152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0D96ABB-5666-456E-A5C2-6586B7874D64}"/>
              </a:ext>
            </a:extLst>
          </p:cNvPr>
          <p:cNvSpPr txBox="1"/>
          <p:nvPr/>
        </p:nvSpPr>
        <p:spPr>
          <a:xfrm>
            <a:off x="271305" y="2817087"/>
            <a:ext cx="86013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Goudy Old Style" panose="02020502050305020303" pitchFamily="18" charset="0"/>
              </a:rPr>
              <a:t>“The 2020 Election will be totally rigged if Mail-In Voting is allowed to take place &amp; everyone knows it” – President Donald Trump. July 21, 2020 </a:t>
            </a:r>
          </a:p>
        </p:txBody>
      </p:sp>
    </p:spTree>
    <p:extLst>
      <p:ext uri="{BB962C8B-B14F-4D97-AF65-F5344CB8AC3E}">
        <p14:creationId xmlns:p14="http://schemas.microsoft.com/office/powerpoint/2010/main" val="340560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07423-3B06-4F05-A782-B49406CBF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The 2020 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73E76-5409-44F2-920A-B411A5F6A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285" y="5366476"/>
            <a:ext cx="8139430" cy="1441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i="1" dirty="0">
                <a:latin typeface="Goudy Old Style" panose="02020502050305020303" pitchFamily="18" charset="0"/>
              </a:rPr>
              <a:t>Scholars responded with studies citing that automatically sending ballots to voters increases turnout without conferring a partisan advantage </a:t>
            </a:r>
          </a:p>
          <a:p>
            <a:pPr marL="0" indent="0" algn="ctr">
              <a:buNone/>
            </a:pPr>
            <a:r>
              <a:rPr lang="en-US" sz="2400" i="1" dirty="0">
                <a:latin typeface="Goudy Old Style" panose="02020502050305020303" pitchFamily="18" charset="0"/>
              </a:rPr>
              <a:t>(Barber and Holbein 2020; Thompson et al. 2020).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1E3719-0F03-46B6-8070-CCD3F935520F}"/>
              </a:ext>
            </a:extLst>
          </p:cNvPr>
          <p:cNvCxnSpPr/>
          <p:nvPr/>
        </p:nvCxnSpPr>
        <p:spPr>
          <a:xfrm>
            <a:off x="2667000" y="149152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430CA12E-87A1-4517-B3F8-F40CB908F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00" y="2175933"/>
            <a:ext cx="6619875" cy="10382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FC96C2C-7925-42CC-BF39-C454F8E3C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397" y="3589904"/>
            <a:ext cx="52673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04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2920C-FCBE-481C-A175-2CA9484F4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2A0C3-0E78-4E47-A50C-3B4C338BB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>
              <a:latin typeface="Goudy Old Style" panose="02020502050305020303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Goudy Old Style" panose="02020502050305020303" pitchFamily="18" charset="0"/>
              </a:rPr>
              <a:t>How did turnout change as a function of making voting by mail easier in 2020 election?</a:t>
            </a:r>
          </a:p>
          <a:p>
            <a:endParaRPr lang="en-US" dirty="0">
              <a:latin typeface="Goudy Old Style" panose="02020502050305020303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Goudy Old Style" panose="02020502050305020303" pitchFamily="18" charset="0"/>
              </a:rPr>
              <a:t>Was there was a partisan electoral advantage from doing so?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829B84B-00C1-48C6-BBBC-A021244FA5BC}"/>
              </a:ext>
            </a:extLst>
          </p:cNvPr>
          <p:cNvCxnSpPr/>
          <p:nvPr/>
        </p:nvCxnSpPr>
        <p:spPr>
          <a:xfrm>
            <a:off x="2667000" y="149152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Absentee Ballot Drop Box Locations - Georgia Voter Guide Knowledge Base">
            <a:extLst>
              <a:ext uri="{FF2B5EF4-FFF2-40B4-BE49-F238E27FC236}">
                <a16:creationId xmlns:a16="http://schemas.microsoft.com/office/drawing/2014/main" id="{371B3200-B9E8-46A4-9196-FBB734669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4019"/>
            <a:ext cx="9271322" cy="820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7A822F-B0CB-4990-819D-8B8CD8A28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Major Take Away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65BE-7782-4D04-9D69-61E322102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dirty="0">
              <a:latin typeface="Goudy Old Style" panose="02020502050305020303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Goudy Old Style" panose="02020502050305020303" pitchFamily="18" charset="0"/>
                <a:ea typeface="Calibri" panose="020F0502020204030204" pitchFamily="34" charset="0"/>
              </a:rPr>
              <a:t>Automatically s</a:t>
            </a:r>
            <a:r>
              <a:rPr lang="en-US" b="1" dirty="0">
                <a:effectLst/>
                <a:latin typeface="Goudy Old Style" panose="02020502050305020303" pitchFamily="18" charset="0"/>
                <a:ea typeface="Calibri" panose="020F0502020204030204" pitchFamily="34" charset="0"/>
              </a:rPr>
              <a:t>ending voters a ballot in the mail produces the highest change in turnout.</a:t>
            </a:r>
          </a:p>
          <a:p>
            <a:pPr algn="ctr"/>
            <a:endParaRPr lang="en-US" dirty="0">
              <a:latin typeface="Goudy Old Style" panose="02020502050305020303" pitchFamily="18" charset="0"/>
            </a:endParaRPr>
          </a:p>
          <a:p>
            <a:pPr marL="0" indent="0" algn="ctr">
              <a:buNone/>
            </a:pPr>
            <a:endParaRPr lang="en-US" dirty="0">
              <a:latin typeface="Goudy Old Style" panose="02020502050305020303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latin typeface="Goudy Old Style" panose="02020502050305020303" pitchFamily="18" charset="0"/>
              </a:rPr>
              <a:t>Irrespective of the change to policy, we find no evidence of a partisan advantage associated with making VBM easier.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541256-A02D-49C3-9A40-F2FED76A0475}"/>
              </a:ext>
            </a:extLst>
          </p:cNvPr>
          <p:cNvCxnSpPr/>
          <p:nvPr/>
        </p:nvCxnSpPr>
        <p:spPr>
          <a:xfrm>
            <a:off x="2667000" y="149152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190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3DABA-F28A-4FF6-ABF1-0F14F89E3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/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Unique Opportunities in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762CF-237C-4835-B269-5402CD80B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oudy Old Style" panose="02020502050305020303" pitchFamily="18" charset="0"/>
              </a:rPr>
              <a:t>VBM policy changes in 2020 allows us to examine the effect of changes across an array of policy changes.</a:t>
            </a:r>
          </a:p>
          <a:p>
            <a:r>
              <a:rPr lang="en-US" dirty="0">
                <a:latin typeface="Goudy Old Style" panose="02020502050305020303" pitchFamily="18" charset="0"/>
              </a:rPr>
              <a:t>Allows us to examine the affects of VBM policy changes on vote share. </a:t>
            </a:r>
          </a:p>
          <a:p>
            <a:r>
              <a:rPr lang="en-US" dirty="0">
                <a:latin typeface="Goudy Old Style" panose="02020502050305020303" pitchFamily="18" charset="0"/>
              </a:rPr>
              <a:t>Counties whose policies did not change allows us to examine causal effects of VBM changes via a difference-in-difference design.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51F5984-7051-45D5-B387-75214628283C}"/>
              </a:ext>
            </a:extLst>
          </p:cNvPr>
          <p:cNvCxnSpPr/>
          <p:nvPr/>
        </p:nvCxnSpPr>
        <p:spPr>
          <a:xfrm>
            <a:off x="2667000" y="149152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5EC7FE-D9C2-4476-A197-7F70269E391C}"/>
              </a:ext>
            </a:extLst>
          </p:cNvPr>
          <p:cNvSpPr txBox="1">
            <a:spLocks/>
          </p:cNvSpPr>
          <p:nvPr/>
        </p:nvSpPr>
        <p:spPr>
          <a:xfrm>
            <a:off x="781050" y="5737609"/>
            <a:ext cx="7886700" cy="1014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0" i="1" dirty="0">
                <a:latin typeface="Goudy Old Style" panose="02020502050305020303" pitchFamily="18" charset="0"/>
              </a:rPr>
              <a:t>Relative to past studies that were limited in policy type and geographic location </a:t>
            </a:r>
            <a:endParaRPr lang="en-US" i="1" dirty="0"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747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2D8E7-2052-4A24-80C3-E8E91204C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Hypothesis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66C4B-5E46-4193-A9C3-156469CA1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oudy Old Style" panose="02020502050305020303" pitchFamily="18" charset="0"/>
              </a:rPr>
              <a:t>Consistent with the literature, we hypothesize that making voting easier, by liberalizing VBM policy, increases turnout. </a:t>
            </a:r>
          </a:p>
          <a:p>
            <a:r>
              <a:rPr lang="en-US" dirty="0">
                <a:latin typeface="Goudy Old Style" panose="02020502050305020303" pitchFamily="18" charset="0"/>
              </a:rPr>
              <a:t>We hypothesize a higher dosage of VBM policy liberalization leads to proportionately higher turnout. </a:t>
            </a:r>
          </a:p>
          <a:p>
            <a:r>
              <a:rPr lang="en-US" dirty="0">
                <a:latin typeface="Goudy Old Style" panose="02020502050305020303" pitchFamily="18" charset="0"/>
              </a:rPr>
              <a:t>We hypothesize that easing VBM restrictions does not confer an electoral partisan advantage. </a:t>
            </a:r>
          </a:p>
          <a:p>
            <a:endParaRPr lang="en-US" dirty="0">
              <a:latin typeface="Goudy Old Style" panose="02020502050305020303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8FD617-E36B-4FE3-A5A4-19D266A2B0AE}"/>
              </a:ext>
            </a:extLst>
          </p:cNvPr>
          <p:cNvCxnSpPr/>
          <p:nvPr/>
        </p:nvCxnSpPr>
        <p:spPr>
          <a:xfrm>
            <a:off x="2667000" y="149152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319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AE21A-533E-4875-9EB6-45F87FFE2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Goudy Old Style" panose="02020502050305020303" pitchFamily="18" charset="0"/>
              </a:rPr>
              <a:t>VBM Policy in the 2016 and 2020 Election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F69CD4B-DC4F-45EF-82A5-B8D33A9EF2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442312"/>
              </p:ext>
            </p:extLst>
          </p:nvPr>
        </p:nvGraphicFramePr>
        <p:xfrm>
          <a:off x="792125" y="2464944"/>
          <a:ext cx="7559750" cy="2434856"/>
        </p:xfrm>
        <a:graphic>
          <a:graphicData uri="http://schemas.openxmlformats.org/drawingml/2006/table">
            <a:tbl>
              <a:tblPr firstRow="1" firstCol="1" bandRow="1"/>
              <a:tblGrid>
                <a:gridCol w="1758519">
                  <a:extLst>
                    <a:ext uri="{9D8B030D-6E8A-4147-A177-3AD203B41FA5}">
                      <a16:colId xmlns:a16="http://schemas.microsoft.com/office/drawing/2014/main" val="4041355404"/>
                    </a:ext>
                  </a:extLst>
                </a:gridCol>
                <a:gridCol w="1247156">
                  <a:extLst>
                    <a:ext uri="{9D8B030D-6E8A-4147-A177-3AD203B41FA5}">
                      <a16:colId xmlns:a16="http://schemas.microsoft.com/office/drawing/2014/main" val="1007980915"/>
                    </a:ext>
                  </a:extLst>
                </a:gridCol>
                <a:gridCol w="1297614">
                  <a:extLst>
                    <a:ext uri="{9D8B030D-6E8A-4147-A177-3AD203B41FA5}">
                      <a16:colId xmlns:a16="http://schemas.microsoft.com/office/drawing/2014/main" val="2959991193"/>
                    </a:ext>
                  </a:extLst>
                </a:gridCol>
                <a:gridCol w="1524301">
                  <a:extLst>
                    <a:ext uri="{9D8B030D-6E8A-4147-A177-3AD203B41FA5}">
                      <a16:colId xmlns:a16="http://schemas.microsoft.com/office/drawing/2014/main" val="2744298743"/>
                    </a:ext>
                  </a:extLst>
                </a:gridCol>
                <a:gridCol w="1732160">
                  <a:extLst>
                    <a:ext uri="{9D8B030D-6E8A-4147-A177-3AD203B41FA5}">
                      <a16:colId xmlns:a16="http://schemas.microsoft.com/office/drawing/2014/main" val="2669277079"/>
                    </a:ext>
                  </a:extLst>
                </a:gridCol>
              </a:tblGrid>
              <a:tr h="2985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 VBM Policies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618599"/>
                  </a:ext>
                </a:extLst>
              </a:tr>
              <a:tr h="5340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 VBM Policies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Excuse-Needed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Excuse -Needed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Applications Sent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Ballots Sent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842339"/>
                  </a:ext>
                </a:extLst>
              </a:tr>
              <a:tr h="5340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Excuse-Needed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(587)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(748)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(115)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15153"/>
                  </a:ext>
                </a:extLst>
              </a:tr>
              <a:tr h="5340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Excuse-Needed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(702)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(632)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(169)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205394"/>
                  </a:ext>
                </a:extLst>
              </a:tr>
              <a:tr h="5340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Ballots Sent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(0)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(160)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5297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F141AD0-E1CF-4D82-914E-1D497B76C54C}"/>
              </a:ext>
            </a:extLst>
          </p:cNvPr>
          <p:cNvSpPr txBox="1"/>
          <p:nvPr/>
        </p:nvSpPr>
        <p:spPr>
          <a:xfrm>
            <a:off x="692448" y="2132385"/>
            <a:ext cx="7559750" cy="342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600" dirty="0">
                <a:effectLst/>
                <a:latin typeface="Goudy Old Style" panose="0202050205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1: Joint Distribution of Vote-by-Mail Policies in 2016 and 2020 </a:t>
            </a:r>
            <a:r>
              <a:rPr lang="en-US" sz="1600" dirty="0">
                <a:latin typeface="Goudy Old Style" panose="0202050205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across counties.</a:t>
            </a:r>
            <a:endParaRPr lang="en-US" sz="1600" dirty="0">
              <a:effectLst/>
              <a:latin typeface="Goudy Old Style" panose="0202050205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04EA3D-FE2C-45FB-95D5-9D811F18AE64}"/>
              </a:ext>
            </a:extLst>
          </p:cNvPr>
          <p:cNvSpPr txBox="1"/>
          <p:nvPr/>
        </p:nvSpPr>
        <p:spPr>
          <a:xfrm>
            <a:off x="692448" y="4899800"/>
            <a:ext cx="8026250" cy="342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latin typeface="Goudy Old Style" panose="0202050205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Note: Cell entries report the percentage (and number) of counties in each category.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3536B2-864A-49EB-901A-FCC5A0F015F6}"/>
              </a:ext>
            </a:extLst>
          </p:cNvPr>
          <p:cNvCxnSpPr/>
          <p:nvPr/>
        </p:nvCxnSpPr>
        <p:spPr>
          <a:xfrm>
            <a:off x="2667000" y="149152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59F53CF-C819-4862-8290-41EAEAB3423A}"/>
              </a:ext>
            </a:extLst>
          </p:cNvPr>
          <p:cNvSpPr/>
          <p:nvPr/>
        </p:nvSpPr>
        <p:spPr>
          <a:xfrm>
            <a:off x="2834640" y="3323860"/>
            <a:ext cx="678180" cy="4924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33BF60-9499-44BF-9BB6-B7A3CCF4528B}"/>
              </a:ext>
            </a:extLst>
          </p:cNvPr>
          <p:cNvSpPr/>
          <p:nvPr/>
        </p:nvSpPr>
        <p:spPr>
          <a:xfrm>
            <a:off x="4104863" y="3852560"/>
            <a:ext cx="678180" cy="4924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65DB22-FF28-440A-B940-D6AE4F4962C9}"/>
              </a:ext>
            </a:extLst>
          </p:cNvPr>
          <p:cNvSpPr/>
          <p:nvPr/>
        </p:nvSpPr>
        <p:spPr>
          <a:xfrm>
            <a:off x="7115278" y="4380145"/>
            <a:ext cx="678180" cy="4924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88C726-A5B1-48B2-B323-803A10F12937}"/>
              </a:ext>
            </a:extLst>
          </p:cNvPr>
          <p:cNvSpPr/>
          <p:nvPr/>
        </p:nvSpPr>
        <p:spPr>
          <a:xfrm>
            <a:off x="4105179" y="3312056"/>
            <a:ext cx="678180" cy="49249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5F6FB3-3F89-4E47-9B7C-37994B2F57A4}"/>
              </a:ext>
            </a:extLst>
          </p:cNvPr>
          <p:cNvSpPr/>
          <p:nvPr/>
        </p:nvSpPr>
        <p:spPr>
          <a:xfrm>
            <a:off x="5496028" y="3323860"/>
            <a:ext cx="678180" cy="49249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BA799EA-8283-4FCC-A0C3-D1F42D365167}"/>
              </a:ext>
            </a:extLst>
          </p:cNvPr>
          <p:cNvSpPr/>
          <p:nvPr/>
        </p:nvSpPr>
        <p:spPr>
          <a:xfrm>
            <a:off x="5496028" y="3859683"/>
            <a:ext cx="678180" cy="49249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B42DE3-5237-4472-BBA5-EC577506FEA4}"/>
              </a:ext>
            </a:extLst>
          </p:cNvPr>
          <p:cNvSpPr/>
          <p:nvPr/>
        </p:nvSpPr>
        <p:spPr>
          <a:xfrm>
            <a:off x="7115278" y="3858976"/>
            <a:ext cx="678180" cy="49249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95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E5A3EB6-0282-4B52-A5C7-E781D6670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77870"/>
              </p:ext>
            </p:extLst>
          </p:nvPr>
        </p:nvGraphicFramePr>
        <p:xfrm>
          <a:off x="4592408" y="1973041"/>
          <a:ext cx="4152900" cy="4202430"/>
        </p:xfrm>
        <a:graphic>
          <a:graphicData uri="http://schemas.openxmlformats.org/drawingml/2006/table">
            <a:tbl>
              <a:tblPr firstRow="1" firstCol="1" bandRow="1"/>
              <a:tblGrid>
                <a:gridCol w="3276600">
                  <a:extLst>
                    <a:ext uri="{9D8B030D-6E8A-4147-A177-3AD203B41FA5}">
                      <a16:colId xmlns:a16="http://schemas.microsoft.com/office/drawing/2014/main" val="1927579581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179299099"/>
                    </a:ext>
                  </a:extLst>
                </a:gridCol>
              </a:tblGrid>
              <a:tr h="26035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Table 2: Treatment Conditions in DID Models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3641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Treatment Conditions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130346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Control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46.55%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(1449)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127361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Excuse-Needed to No Excuse-Needed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24.03%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(748)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059758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Excuse-Needed to Applications Sent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20.30%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(632)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057610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Excuse-Needed to Applications Sent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3.69%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(115)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4866837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Excuse-Needed to Ballot Sent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5.43%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(169)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6191846"/>
                  </a:ext>
                </a:extLst>
              </a:tr>
              <a:tr h="492760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100.00%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(3113)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98105"/>
                  </a:ext>
                </a:extLst>
              </a:tr>
              <a:tr h="72517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Note: Cell entries report the percentage (and number) of counties in each category.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455" marR="8445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4110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188B9CB-35CB-4F61-844D-E29B410B1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Difference-in-Difference</a:t>
            </a:r>
            <a:r>
              <a:rPr lang="en-US" sz="3600" dirty="0">
                <a:latin typeface="Goudy Old Style" panose="02020502050305020303" pitchFamily="18" charset="0"/>
              </a:rPr>
              <a:t> </a:t>
            </a:r>
            <a:r>
              <a:rPr lang="en-US" dirty="0">
                <a:latin typeface="Goudy Old Style" panose="02020502050305020303" pitchFamily="18" charset="0"/>
              </a:rPr>
              <a:t>Design</a:t>
            </a:r>
            <a:endParaRPr lang="en-US" sz="3600" kern="1200" dirty="0">
              <a:solidFill>
                <a:schemeClr val="tx1"/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64EEE-F7AD-4C5A-B2F7-5E278A05C6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600" y="1782980"/>
            <a:ext cx="3898013" cy="4932780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2400" dirty="0">
                <a:latin typeface="Goudy Old Style" panose="02020502050305020303" pitchFamily="18" charset="0"/>
              </a:rPr>
              <a:t>Unit: US Counties</a:t>
            </a:r>
          </a:p>
          <a:p>
            <a:r>
              <a:rPr lang="en-US" sz="2400" dirty="0">
                <a:latin typeface="Goudy Old Style" panose="02020502050305020303" pitchFamily="18" charset="0"/>
              </a:rPr>
              <a:t>Independent Variable:</a:t>
            </a:r>
          </a:p>
          <a:p>
            <a:pPr lvl="1"/>
            <a:r>
              <a:rPr lang="en-US" sz="1800" dirty="0">
                <a:latin typeface="Goudy Old Style" panose="02020502050305020303" pitchFamily="18" charset="0"/>
              </a:rPr>
              <a:t>The relative change in VBM Policy between 2016 and 2020</a:t>
            </a:r>
          </a:p>
          <a:p>
            <a:pPr lvl="2"/>
            <a:r>
              <a:rPr lang="en-US" sz="1050" dirty="0">
                <a:latin typeface="Goudy Old Style" panose="02020502050305020303" pitchFamily="18" charset="0"/>
              </a:rPr>
              <a:t>For example, in 2016, Yolo County CA used absentee no excuse and in 2020 it changed to automatically sending voters mail-in ballots.</a:t>
            </a:r>
          </a:p>
          <a:p>
            <a:pPr lvl="2"/>
            <a:r>
              <a:rPr lang="en-US" sz="1050" dirty="0">
                <a:latin typeface="Goudy Old Style" panose="02020502050305020303" pitchFamily="18" charset="0"/>
              </a:rPr>
              <a:t>Coded: No Excuse-Needed to Ballot Sent</a:t>
            </a:r>
          </a:p>
          <a:p>
            <a:pPr lvl="1"/>
            <a:r>
              <a:rPr lang="en-US" sz="1800" dirty="0">
                <a:latin typeface="Goudy Old Style" panose="02020502050305020303" pitchFamily="18" charset="0"/>
              </a:rPr>
              <a:t>We use counties who did not change their VBM policy in 2020 as the control condition.</a:t>
            </a:r>
          </a:p>
          <a:p>
            <a:r>
              <a:rPr lang="en-US" sz="2200" dirty="0">
                <a:latin typeface="Goudy Old Style" panose="02020502050305020303" pitchFamily="18" charset="0"/>
              </a:rPr>
              <a:t>Dependent Variables:</a:t>
            </a:r>
          </a:p>
          <a:p>
            <a:pPr lvl="1"/>
            <a:r>
              <a:rPr lang="en-US" sz="1800" dirty="0">
                <a:latin typeface="Goudy Old Style" panose="02020502050305020303" pitchFamily="18" charset="0"/>
              </a:rPr>
              <a:t>VAP Turnout</a:t>
            </a:r>
          </a:p>
          <a:p>
            <a:pPr lvl="1"/>
            <a:r>
              <a:rPr lang="en-US" sz="1800" dirty="0">
                <a:latin typeface="Goudy Old Style" panose="02020502050305020303" pitchFamily="18" charset="0"/>
              </a:rPr>
              <a:t>Republican Presidential Vote Share  </a:t>
            </a:r>
          </a:p>
          <a:p>
            <a:r>
              <a:rPr lang="en-US" sz="2200" dirty="0">
                <a:latin typeface="Goudy Old Style" panose="02020502050305020303" pitchFamily="18" charset="0"/>
              </a:rPr>
              <a:t>Model Specifications:</a:t>
            </a:r>
          </a:p>
          <a:p>
            <a:pPr lvl="1"/>
            <a:r>
              <a:rPr lang="en-US" sz="1800" dirty="0">
                <a:latin typeface="Goudy Old Style" panose="02020502050305020303" pitchFamily="18" charset="0"/>
              </a:rPr>
              <a:t>Base, Control, County FE, </a:t>
            </a:r>
            <a:r>
              <a:rPr lang="en-US" sz="1800" b="1" dirty="0">
                <a:latin typeface="Goudy Old Style" panose="02020502050305020303" pitchFamily="18" charset="0"/>
              </a:rPr>
              <a:t>County FE with State Clustered SE</a:t>
            </a:r>
            <a:endParaRPr lang="en-US" sz="1800" dirty="0">
              <a:latin typeface="Goudy Old Style" panose="02020502050305020303" pitchFamily="18" charset="0"/>
            </a:endParaRPr>
          </a:p>
          <a:p>
            <a:r>
              <a:rPr lang="en-US" sz="2200" dirty="0">
                <a:latin typeface="Goudy Old Style" panose="02020502050305020303" pitchFamily="18" charset="0"/>
              </a:rPr>
              <a:t>We report the interaction coefficient (i.e., DID estimator)</a:t>
            </a:r>
          </a:p>
        </p:txBody>
      </p:sp>
    </p:spTree>
    <p:extLst>
      <p:ext uri="{BB962C8B-B14F-4D97-AF65-F5344CB8AC3E}">
        <p14:creationId xmlns:p14="http://schemas.microsoft.com/office/powerpoint/2010/main" val="3014667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7F7AC-E953-4D85-9A0A-3EE175062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-114198"/>
            <a:ext cx="8178799" cy="113573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Turnout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DA886-BE4A-4BA5-B3BA-5C7729C56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236216"/>
            <a:ext cx="9144000" cy="5842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latin typeface="Goudy Old Style" panose="02020502050305020303" pitchFamily="18" charset="0"/>
              </a:rPr>
              <a:t>Turnout in control group was </a:t>
            </a:r>
            <a:r>
              <a:rPr lang="en-US" sz="2000" b="1" dirty="0">
                <a:latin typeface="Goudy Old Style" panose="02020502050305020303" pitchFamily="18" charset="0"/>
              </a:rPr>
              <a:t>5.3% higher </a:t>
            </a:r>
            <a:r>
              <a:rPr lang="en-US" sz="2000" dirty="0">
                <a:latin typeface="Goudy Old Style" panose="02020502050305020303" pitchFamily="18" charset="0"/>
              </a:rPr>
              <a:t>on average in 2020 than 2016. </a:t>
            </a:r>
            <a:endParaRPr lang="en-US" sz="1800" dirty="0">
              <a:latin typeface="Goudy Old Style" panose="02020502050305020303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89BA573-D270-4D17-AA86-1E2011CC8ADF}"/>
              </a:ext>
            </a:extLst>
          </p:cNvPr>
          <p:cNvCxnSpPr/>
          <p:nvPr/>
        </p:nvCxnSpPr>
        <p:spPr>
          <a:xfrm>
            <a:off x="2666999" y="902494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54EBDC4-E51C-49F9-8555-E99BA6B1631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935" y="1585892"/>
            <a:ext cx="5594129" cy="460779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A9EE93-89AE-4DED-9FBA-84CC11AB68A1}"/>
              </a:ext>
            </a:extLst>
          </p:cNvPr>
          <p:cNvSpPr txBox="1"/>
          <p:nvPr/>
        </p:nvSpPr>
        <p:spPr>
          <a:xfrm>
            <a:off x="1814905" y="1193877"/>
            <a:ext cx="5554159" cy="52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200" dirty="0">
                <a:effectLst/>
                <a:latin typeface="Goudy Old Style" panose="0202050205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1: Difference-in-Difference Estimates of the Effects of the Vote-By-Mail Conditions on Turnout </a:t>
            </a:r>
          </a:p>
        </p:txBody>
      </p:sp>
    </p:spTree>
    <p:extLst>
      <p:ext uri="{BB962C8B-B14F-4D97-AF65-F5344CB8AC3E}">
        <p14:creationId xmlns:p14="http://schemas.microsoft.com/office/powerpoint/2010/main" val="281126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7F7AC-E953-4D85-9A0A-3EE175062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24014"/>
            <a:ext cx="8178799" cy="113573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Goudy Old Style" panose="02020502050305020303" pitchFamily="18" charset="0"/>
              </a:rPr>
              <a:t>Vote Share Results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DAC366-4E83-4E9A-BA59-7CE05DB29591}"/>
              </a:ext>
            </a:extLst>
          </p:cNvPr>
          <p:cNvCxnSpPr/>
          <p:nvPr/>
        </p:nvCxnSpPr>
        <p:spPr>
          <a:xfrm>
            <a:off x="2667000" y="1055575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69B8F35-DF79-4861-9771-4FC8FED56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989" y="1518732"/>
            <a:ext cx="5224182" cy="45104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9D70FB-7CEA-4061-AE7A-BEB5A90E455E}"/>
              </a:ext>
            </a:extLst>
          </p:cNvPr>
          <p:cNvSpPr txBox="1"/>
          <p:nvPr/>
        </p:nvSpPr>
        <p:spPr>
          <a:xfrm>
            <a:off x="1922770" y="1158163"/>
            <a:ext cx="5308240" cy="46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100" dirty="0">
                <a:effectLst/>
                <a:latin typeface="Goudy Old Style" panose="0202050205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2: Difference-in-Difference Estimates of the Effect of the Vote-By-Mail Conditions on Two-Party Republican Vote Share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C109AA-B916-4FD2-A86C-14F48AAEB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6130893"/>
            <a:ext cx="8178799" cy="68546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>
                <a:latin typeface="Goudy Old Style" panose="02020502050305020303" pitchFamily="18" charset="0"/>
              </a:rPr>
              <a:t>Changes to </a:t>
            </a:r>
            <a:r>
              <a:rPr lang="en-US" b="1" i="1" dirty="0">
                <a:latin typeface="Goudy Old Style" panose="02020502050305020303" pitchFamily="18" charset="0"/>
              </a:rPr>
              <a:t>any</a:t>
            </a:r>
            <a:r>
              <a:rPr lang="en-US" dirty="0">
                <a:latin typeface="Goudy Old Style" panose="02020502050305020303" pitchFamily="18" charset="0"/>
              </a:rPr>
              <a:t> policy that makes VBM easier does not hurt or help a party at the ballot box.</a:t>
            </a:r>
          </a:p>
        </p:txBody>
      </p:sp>
    </p:spTree>
    <p:extLst>
      <p:ext uri="{BB962C8B-B14F-4D97-AF65-F5344CB8AC3E}">
        <p14:creationId xmlns:p14="http://schemas.microsoft.com/office/powerpoint/2010/main" val="674547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808C9-C765-4D1B-B0EF-B9051E540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70" y="856180"/>
            <a:ext cx="3420438" cy="1128068"/>
          </a:xfrm>
        </p:spPr>
        <p:txBody>
          <a:bodyPr anchor="ctr">
            <a:normAutofit/>
          </a:bodyPr>
          <a:lstStyle/>
          <a:p>
            <a:pPr algn="ctr"/>
            <a:r>
              <a:rPr lang="en-US" sz="3500" dirty="0">
                <a:latin typeface="Goudy Old Style" panose="02020502050305020303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8CF1F-D130-42F4-AD34-49D88BB15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39" y="2330505"/>
            <a:ext cx="3419569" cy="3979585"/>
          </a:xfrm>
        </p:spPr>
        <p:txBody>
          <a:bodyPr anchor="ctr">
            <a:normAutofit/>
          </a:bodyPr>
          <a:lstStyle/>
          <a:p>
            <a:r>
              <a:rPr lang="en-US" sz="1700" dirty="0">
                <a:latin typeface="Goudy Old Style" panose="02020502050305020303" pitchFamily="18" charset="0"/>
              </a:rPr>
              <a:t>To improve the quality of democracy, </a:t>
            </a:r>
            <a:r>
              <a:rPr lang="en-US" sz="1700" dirty="0">
                <a:effectLst/>
                <a:latin typeface="Goudy Old Style" panose="02020502050305020303" pitchFamily="18" charset="0"/>
                <a:ea typeface="Calibri" panose="020F0502020204030204" pitchFamily="34" charset="0"/>
              </a:rPr>
              <a:t>sending voters a mail-in ballot produces higher turnout.</a:t>
            </a:r>
          </a:p>
          <a:p>
            <a:r>
              <a:rPr lang="en-US" sz="1700" dirty="0">
                <a:latin typeface="Goudy Old Style" panose="02020502050305020303" pitchFamily="18" charset="0"/>
              </a:rPr>
              <a:t>Other changes to VBM policy do not noticeably increase turnout.</a:t>
            </a:r>
          </a:p>
          <a:p>
            <a:r>
              <a:rPr lang="en-US" sz="1700" dirty="0">
                <a:latin typeface="Goudy Old Style" panose="02020502050305020303" pitchFamily="18" charset="0"/>
              </a:rPr>
              <a:t>Regardless of VBM policy change, no </a:t>
            </a:r>
            <a:r>
              <a:rPr lang="en-US" sz="1700" dirty="0">
                <a:effectLst/>
                <a:latin typeface="Goudy Old Style" panose="02020502050305020303" pitchFamily="18" charset="0"/>
                <a:ea typeface="Calibri" panose="020F0502020204030204" pitchFamily="34" charset="0"/>
              </a:rPr>
              <a:t>partisan advantage is detected.</a:t>
            </a:r>
          </a:p>
          <a:p>
            <a:r>
              <a:rPr lang="en-US" sz="1700" dirty="0">
                <a:latin typeface="Goudy Old Style" panose="02020502050305020303" pitchFamily="18" charset="0"/>
              </a:rPr>
              <a:t>Our results affirm previous scholarship conducted before the election and rejects elite discourse inditing VBM elections.</a:t>
            </a:r>
          </a:p>
          <a:p>
            <a:endParaRPr lang="en-US" sz="1700" dirty="0">
              <a:latin typeface="Goudy Old Style" panose="02020502050305020303" pitchFamily="18" charset="0"/>
            </a:endParaRPr>
          </a:p>
        </p:txBody>
      </p:sp>
      <p:pic>
        <p:nvPicPr>
          <p:cNvPr id="3074" name="Picture 2" descr="More States Are Using Ballot Drop Boxes. Why Are They So Controversial? |  FiveThirtyEight">
            <a:extLst>
              <a:ext uri="{FF2B5EF4-FFF2-40B4-BE49-F238E27FC236}">
                <a16:creationId xmlns:a16="http://schemas.microsoft.com/office/drawing/2014/main" id="{6D42C171-AF4B-4154-AA65-78F7AA3F5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0" r="17153"/>
          <a:stretch/>
        </p:blipFill>
        <p:spPr bwMode="auto">
          <a:xfrm>
            <a:off x="4483341" y="799352"/>
            <a:ext cx="4069057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F81D771-EE86-4ABB-A6E6-6260E98F1DBA}"/>
              </a:ext>
            </a:extLst>
          </p:cNvPr>
          <p:cNvCxnSpPr/>
          <p:nvPr/>
        </p:nvCxnSpPr>
        <p:spPr>
          <a:xfrm>
            <a:off x="247389" y="1818441"/>
            <a:ext cx="3810000" cy="1588"/>
          </a:xfrm>
          <a:prstGeom prst="lin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32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2020 election: See celebs proud of their 'I Voted' stickers - Los Angeles  Times">
            <a:extLst>
              <a:ext uri="{FF2B5EF4-FFF2-40B4-BE49-F238E27FC236}">
                <a16:creationId xmlns:a16="http://schemas.microsoft.com/office/drawing/2014/main" id="{E3F2AE29-B80D-452C-B6EB-A0EB2965B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7635" y="-101600"/>
            <a:ext cx="10089635" cy="711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05559E-6C5F-47E4-B294-741B993C4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9101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>
                <a:latin typeface="Goudy Old Style" panose="02020502050305020303" pitchFamily="18" charset="0"/>
              </a:rPr>
              <a:t>Thank You</a:t>
            </a:r>
            <a:endParaRPr lang="en-US" sz="6000" u="sng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D2B8AA2-190D-4DEA-B218-5D823CF1F7FD}"/>
              </a:ext>
            </a:extLst>
          </p:cNvPr>
          <p:cNvSpPr txBox="1">
            <a:spLocks/>
          </p:cNvSpPr>
          <p:nvPr/>
        </p:nvSpPr>
        <p:spPr>
          <a:xfrm>
            <a:off x="1143000" y="3998278"/>
            <a:ext cx="6858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Goudy Old Style" panose="02020502050305020303" pitchFamily="18" charset="0"/>
              </a:rPr>
              <a:t>Sharif Amlani and Samuel Collitt</a:t>
            </a:r>
          </a:p>
          <a:p>
            <a:pPr marL="0" indent="0" algn="ctr">
              <a:buNone/>
            </a:pPr>
            <a:r>
              <a:rPr lang="en-US" dirty="0">
                <a:latin typeface="Goudy Old Style" panose="02020502050305020303" pitchFamily="18" charset="0"/>
              </a:rPr>
              <a:t>Ph.D. Candidates </a:t>
            </a:r>
          </a:p>
          <a:p>
            <a:pPr marL="0" indent="0" algn="ctr">
              <a:buNone/>
            </a:pPr>
            <a:r>
              <a:rPr lang="en-US" dirty="0">
                <a:latin typeface="Goudy Old Style" panose="02020502050305020303" pitchFamily="18" charset="0"/>
              </a:rPr>
              <a:t>Department of Political Science</a:t>
            </a:r>
          </a:p>
          <a:p>
            <a:pPr marL="0" indent="0" algn="ctr">
              <a:buNone/>
            </a:pPr>
            <a:r>
              <a:rPr lang="en-US" dirty="0">
                <a:latin typeface="Goudy Old Style" panose="02020502050305020303" pitchFamily="18" charset="0"/>
              </a:rPr>
              <a:t>UC Davis</a:t>
            </a:r>
          </a:p>
          <a:p>
            <a:pPr marL="0" indent="0" algn="ctr">
              <a:buNone/>
            </a:pPr>
            <a:r>
              <a:rPr lang="en-US" dirty="0">
                <a:latin typeface="Goudy Old Style" panose="02020502050305020303" pitchFamily="18" charset="0"/>
                <a:hlinkClick r:id="rId3"/>
              </a:rPr>
              <a:t>samlani@ucdavis.edu</a:t>
            </a:r>
            <a:r>
              <a:rPr lang="en-US" dirty="0">
                <a:latin typeface="Goudy Old Style" panose="02020502050305020303" pitchFamily="18" charset="0"/>
              </a:rPr>
              <a:t>; </a:t>
            </a:r>
            <a:r>
              <a:rPr lang="en-US" dirty="0">
                <a:latin typeface="Goudy Old Style" panose="02020502050305020303" pitchFamily="18" charset="0"/>
                <a:hlinkClick r:id="rId4"/>
              </a:rPr>
              <a:t>sccollitt@ucdavis.edu</a:t>
            </a:r>
            <a:r>
              <a:rPr lang="en-US" dirty="0">
                <a:latin typeface="Goudy Old Style" panose="02020502050305020303" pitchFamily="18" charset="0"/>
              </a:rPr>
              <a:t> </a:t>
            </a:r>
          </a:p>
          <a:p>
            <a:pPr marL="0" indent="0" algn="ctr">
              <a:buNone/>
            </a:pPr>
            <a:endParaRPr lang="en-US" dirty="0"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023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F0710-2828-4D24-A4A0-AB8319A3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oudy Old Style" panose="02020502050305020303" pitchFamily="18" charset="0"/>
              </a:rPr>
              <a:t>Appendix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CF313-4DE9-419B-B931-7ED6A6D3E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477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C08DB6E-00DD-40B1-AED6-A27249C7B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053" y="152399"/>
            <a:ext cx="5783893" cy="678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130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7B3779-DF06-4AC9-A9ED-3EF3403A7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017" y="0"/>
            <a:ext cx="4945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89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51A61-9DA7-424A-8696-3E44B256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oudy Old Style" panose="02020502050305020303" pitchFamily="18" charset="0"/>
              </a:rPr>
              <a:t>The 2020 Election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D78B117-AFFC-4A60-962B-1EC3D77C728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650" y="2029619"/>
            <a:ext cx="7886700" cy="3943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6513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1436</TotalTime>
  <Words>1816</Words>
  <Application>Microsoft Office PowerPoint</Application>
  <PresentationFormat>On-screen Show (4:3)</PresentationFormat>
  <Paragraphs>200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Goudy Old Style</vt:lpstr>
      <vt:lpstr>Times New Roman</vt:lpstr>
      <vt:lpstr>Office Theme</vt:lpstr>
      <vt:lpstr>The Impact of Vote-By-Mail Policy on Turnout and Vote Share in the 2020 Election</vt:lpstr>
      <vt:lpstr>The 2020 Election</vt:lpstr>
      <vt:lpstr>The 2020 Election</vt:lpstr>
      <vt:lpstr>The 2020 Election</vt:lpstr>
      <vt:lpstr>Question</vt:lpstr>
      <vt:lpstr>Major Take Away</vt:lpstr>
      <vt:lpstr>Unique Opportunities in 2020</vt:lpstr>
      <vt:lpstr>Hypothesis</vt:lpstr>
      <vt:lpstr>VBM Policy in the 2016 and 2020 Election</vt:lpstr>
      <vt:lpstr>Difference-in-Difference Design</vt:lpstr>
      <vt:lpstr>Turnout Results</vt:lpstr>
      <vt:lpstr>Vote Share Results</vt:lpstr>
      <vt:lpstr>Conclusion</vt:lpstr>
      <vt:lpstr>Thank You</vt:lpstr>
      <vt:lpstr>Appendix</vt:lpstr>
      <vt:lpstr>PowerPoint Presentation</vt:lpstr>
      <vt:lpstr>PowerPoint Presentation</vt:lpstr>
      <vt:lpstr>The 2020 Election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Vote-By-Mail Policy on Turnout and Vote Share in the 2020 Election</dc:title>
  <dc:creator>Sharif Amlani</dc:creator>
  <cp:lastModifiedBy>Sharif Amlani</cp:lastModifiedBy>
  <cp:revision>73</cp:revision>
  <dcterms:created xsi:type="dcterms:W3CDTF">2021-03-29T16:07:31Z</dcterms:created>
  <dcterms:modified xsi:type="dcterms:W3CDTF">2022-07-26T02:38:05Z</dcterms:modified>
</cp:coreProperties>
</file>